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2"/>
  </p:sldMasterIdLst>
  <p:notesMasterIdLst>
    <p:notesMasterId r:id="rId10"/>
  </p:notesMasterIdLst>
  <p:sldIdLst>
    <p:sldId id="257" r:id="rId3"/>
    <p:sldId id="265" r:id="rId4"/>
    <p:sldId id="258" r:id="rId5"/>
    <p:sldId id="260" r:id="rId6"/>
    <p:sldId id="261" r:id="rId7"/>
    <p:sldId id="262" r:id="rId8"/>
    <p:sldId id="264" r:id="rId9"/>
  </p:sldIdLst>
  <p:sldSz cx="9144000" cy="6858000" type="screen4x3"/>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CB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63015" autoAdjust="0"/>
  </p:normalViewPr>
  <p:slideViewPr>
    <p:cSldViewPr snapToGrid="0">
      <p:cViewPr varScale="1">
        <p:scale>
          <a:sx n="94" d="100"/>
          <a:sy n="94" d="100"/>
        </p:scale>
        <p:origin x="1123"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A90B2E-34C5-4001-8DD0-DD59B4864EC2}" type="datetimeFigureOut">
              <a:rPr lang="en-US" smtClean="0"/>
              <a:pPr/>
              <a:t>3/19/2015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2EE607-FC2B-4A90-B5A7-A1B877402938}" type="slidenum">
              <a:rPr lang="en-US" smtClean="0"/>
              <a:pPr/>
              <a:t>‹N°›</a:t>
            </a:fld>
            <a:endParaRPr lang="en-US" dirty="0"/>
          </a:p>
        </p:txBody>
      </p:sp>
    </p:spTree>
    <p:extLst>
      <p:ext uri="{BB962C8B-B14F-4D97-AF65-F5344CB8AC3E}">
        <p14:creationId xmlns:p14="http://schemas.microsoft.com/office/powerpoint/2010/main" val="39744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Demi-cercle</a:t>
            </a:r>
          </a:p>
          <a:p>
            <a:pPr marL="457200" marR="0" indent="-228600" algn="l" defTabSz="914400">
              <a:lnSpc>
                <a:spcPct val="115000"/>
              </a:lnSpc>
              <a:spcBef>
                <a:spcPts val="600"/>
              </a:spcBef>
              <a:spcAft>
                <a:spcPts val="0"/>
              </a:spcAft>
              <a:buNone/>
            </a:pPr>
            <a:endParaRPr lang="fr-FR" sz="1050" noProof="1" smtClean="0">
              <a:latin typeface="+mn-lt"/>
              <a:ea typeface="Calibri"/>
              <a:cs typeface="Times New Roman"/>
            </a:endParaRP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(Avancé)</a:t>
            </a: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 </a:t>
            </a:r>
          </a:p>
          <a:p>
            <a:pPr marL="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Diapositives</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Disposition</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Vide</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Création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Thèmes</a:t>
            </a:r>
            <a:r>
              <a:rPr lang="fr-FR" sz="1200" b="0" i="0" noProof="1" smtClean="0">
                <a:solidFill>
                  <a:schemeClr val="tx1"/>
                </a:solidFill>
                <a:latin typeface="Segoe UI"/>
                <a:ea typeface="Calibri"/>
                <a:cs typeface="Times New Roman"/>
              </a:rPr>
              <a:t>, cliquez sur la flèche en regard de </a:t>
            </a:r>
            <a:r>
              <a:rPr lang="fr-FR" sz="1200" b="1" i="0" noProof="1" smtClean="0">
                <a:solidFill>
                  <a:schemeClr val="tx1"/>
                </a:solidFill>
                <a:latin typeface="Segoe UI"/>
                <a:ea typeface="Calibri"/>
                <a:cs typeface="Times New Roman"/>
              </a:rPr>
              <a:t>Couleurs</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Métro</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Média</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Vidéo</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Vidéo à partir du fichier</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le volet gauche de la boîte de dialogue </a:t>
            </a:r>
            <a:r>
              <a:rPr lang="fr-FR" sz="1200" b="1" i="0" noProof="1" smtClean="0">
                <a:solidFill>
                  <a:schemeClr val="tx1"/>
                </a:solidFill>
                <a:latin typeface="Segoe UI"/>
                <a:ea typeface="Calibri"/>
                <a:cs typeface="Times New Roman"/>
              </a:rPr>
              <a:t>Insérer une vidéo</a:t>
            </a:r>
            <a:r>
              <a:rPr lang="fr-FR" sz="1200" b="0" i="0" noProof="1" smtClean="0">
                <a:solidFill>
                  <a:schemeClr val="tx1"/>
                </a:solidFill>
                <a:latin typeface="Segoe UI"/>
                <a:ea typeface="Calibri"/>
                <a:cs typeface="Times New Roman"/>
              </a:rPr>
              <a:t>, cliquez sur le lecteur ou la bibliothèque contenant la vidéo. Dans le volet droit de la boîte de dialogue, cliquez sur la vidéo voulue, puis cliquez sur </a:t>
            </a:r>
            <a:r>
              <a:rPr lang="fr-FR" sz="1200" b="1" i="0" noProof="1" smtClean="0">
                <a:solidFill>
                  <a:schemeClr val="tx1"/>
                </a:solidFill>
                <a:latin typeface="Segoe UI"/>
                <a:ea typeface="Calibri"/>
                <a:cs typeface="Times New Roman"/>
              </a:rPr>
              <a:t>Insérer</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rgbClr val="000000"/>
              </a:buClr>
              <a:buFont typeface="Arial"/>
              <a:buChar char="•"/>
            </a:pPr>
            <a:r>
              <a:rPr lang="fr-FR" sz="1200" b="1" i="0" noProof="1" smtClean="0">
                <a:solidFill>
                  <a:srgbClr val="000000"/>
                </a:solidFill>
                <a:latin typeface="Segoe UI"/>
                <a:ea typeface="Calibri"/>
                <a:cs typeface="Times New Roman"/>
              </a:rPr>
              <a:t>Conseil</a:t>
            </a:r>
            <a:r>
              <a:rPr lang="fr-FR" sz="1200" b="0" i="0" noProof="1" smtClean="0">
                <a:solidFill>
                  <a:srgbClr val="000000"/>
                </a:solidFill>
                <a:latin typeface="Segoe UI"/>
                <a:ea typeface="Calibri"/>
                <a:cs typeface="Times New Roman"/>
              </a:rPr>
              <a:t> : pour obtenir des résultats optimaux, utilisez une vidéo dont le format est carré ou utilisez l’outil de rognage pour que le format de la vidéo soit carré sur la diapositive.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Forme de la vidéo</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Styles de vidéo</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Corde</a:t>
            </a:r>
            <a:r>
              <a:rPr lang="fr-FR" sz="1200" b="0" i="0" noProof="1" smtClean="0">
                <a:solidFill>
                  <a:schemeClr val="tx1"/>
                </a:solidFill>
                <a:latin typeface="Segoe UI"/>
                <a:ea typeface="Calibri"/>
                <a:cs typeface="Times New Roman"/>
              </a:rPr>
              <a:t> (deuxième ligne, deuxième option à partir de la gauche).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supérieure dans le sens inverse des aiguilles d’une montre en vous arrêtant en bas, au centre. Vous devez être aligné avec la poignée de redimensionnement en bas, au centre.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seconde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dans le sens inverse des aiguilles d’une montre en vous arrêtant en haut, au centre. Vous devez être aligné avec la poignée de redimensionnement en haut, au centre, ce qui crée un demi-cercle.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La vidéo étant toujours sélectionnée, s</a:t>
            </a:r>
            <a:r>
              <a:rPr lang="fr-FR" sz="1200" b="0" i="0" noProof="1" smtClean="0">
                <a:solidFill>
                  <a:srgbClr val="000000"/>
                </a:solidFill>
                <a:latin typeface="Segoe UI"/>
                <a:ea typeface="Times New Roman"/>
                <a:cs typeface="Times New Roman"/>
              </a:rPr>
              <a:t>ous </a:t>
            </a:r>
            <a:r>
              <a:rPr lang="fr-FR" sz="1200" b="1" i="0" noProof="1" smtClean="0">
                <a:solidFill>
                  <a:srgbClr val="000000"/>
                </a:solidFill>
                <a:latin typeface="Segoe UI"/>
                <a:ea typeface="Times New Roman"/>
                <a:cs typeface="Times New Roman"/>
              </a:rPr>
              <a:t>Outils vidéo</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de vidéo</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vidéo</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 sur la diapositive</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-8,71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également sur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Couleur : </a:t>
            </a:r>
            <a:r>
              <a:rPr lang="fr-FR" sz="1200" b="1" i="0" noProof="1" smtClean="0">
                <a:solidFill>
                  <a:schemeClr val="tx1"/>
                </a:solidFill>
                <a:latin typeface="Segoe UI"/>
                <a:ea typeface="Calibri"/>
                <a:cs typeface="Times New Roman"/>
              </a:rPr>
              <a:t>Noir, Texte 1</a:t>
            </a:r>
            <a:r>
              <a:rPr lang="fr-FR" sz="1200" b="0" i="0" noProof="1" smtClean="0">
                <a:solidFill>
                  <a:schemeClr val="tx1"/>
                </a:solidFill>
                <a:latin typeface="Segoe UI"/>
                <a:ea typeface="Calibri"/>
                <a:cs typeface="Times New Roman"/>
              </a:rPr>
              <a:t> (sous Couleurs du thème, première ligne, deuxième option à partir de la gauche)</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Transparence : </a:t>
            </a:r>
            <a:r>
              <a:rPr lang="fr-FR" sz="1200" b="1" i="0" noProof="1" smtClean="0">
                <a:solidFill>
                  <a:schemeClr val="tx1"/>
                </a:solidFill>
                <a:latin typeface="Segoe UI"/>
                <a:ea typeface="Calibri"/>
                <a:cs typeface="Times New Roman"/>
              </a:rPr>
              <a:t>14 %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Taille :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Flou : </a:t>
            </a:r>
            <a:r>
              <a:rPr lang="fr-FR" sz="1200" b="1" i="0" noProof="1" smtClean="0">
                <a:solidFill>
                  <a:schemeClr val="tx1"/>
                </a:solidFill>
                <a:latin typeface="Segoe UI"/>
                <a:ea typeface="Calibri"/>
                <a:cs typeface="Times New Roman"/>
              </a:rPr>
              <a:t>20 pt</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Angle : </a:t>
            </a:r>
            <a:r>
              <a:rPr lang="fr-FR" sz="1200" b="1" i="0" noProof="1" smtClean="0">
                <a:solidFill>
                  <a:schemeClr val="tx1"/>
                </a:solidFill>
                <a:latin typeface="Segoe UI"/>
                <a:ea typeface="Calibri"/>
                <a:cs typeface="Times New Roman"/>
              </a:rPr>
              <a:t>0°</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Distance : </a:t>
            </a:r>
            <a:r>
              <a:rPr lang="fr-FR" sz="1200" b="1" i="0" noProof="1" smtClean="0">
                <a:solidFill>
                  <a:schemeClr val="tx1"/>
                </a:solidFill>
                <a:latin typeface="Segoe UI"/>
                <a:ea typeface="Calibri"/>
                <a:cs typeface="Times New Roman"/>
              </a:rPr>
              <a:t>3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Haut</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Cercle </a:t>
            </a:r>
            <a:r>
              <a:rPr lang="fr-FR" sz="1200" b="0" i="0" noProof="1" smtClean="0">
                <a:solidFill>
                  <a:schemeClr val="tx1"/>
                </a:solidFill>
                <a:latin typeface="Segoe UI"/>
                <a:ea typeface="Calibri"/>
                <a:cs typeface="Times New Roman"/>
              </a:rPr>
              <a:t>(première option, première ligne). </a:t>
            </a:r>
            <a:r>
              <a:rPr lang="fr-FR" sz="1200" b="0" i="0" baseline="0" noProof="1" smtClean="0">
                <a:solidFill>
                  <a:schemeClr val="tx1"/>
                </a:solidFill>
                <a:latin typeface="Segoe UI"/>
                <a:ea typeface="Calibri"/>
                <a:cs typeface="Times New Roman"/>
              </a:rPr>
              <a:t>Fermez ensuite la boîte de dialogue </a:t>
            </a:r>
            <a:r>
              <a:rPr lang="fr-FR" sz="1200" b="1" i="0" baseline="0" noProof="1" smtClean="0">
                <a:solidFill>
                  <a:schemeClr val="tx1"/>
                </a:solidFill>
                <a:latin typeface="Segoe UI"/>
                <a:ea typeface="Calibri"/>
                <a:cs typeface="Times New Roman"/>
              </a:rPr>
              <a:t>Format vidéo</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Animations</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Minutage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Avec la précédente</a:t>
            </a:r>
            <a:r>
              <a:rPr lang="fr-FR" sz="1200" b="0" i="0" noProof="1" smtClean="0">
                <a:solidFill>
                  <a:schemeClr val="tx1"/>
                </a:solidFill>
                <a:latin typeface="Segoe UI"/>
                <a:ea typeface="Calibri"/>
                <a:cs typeface="Times New Roman"/>
              </a:rPr>
              <a:t> à droite de l’option </a:t>
            </a:r>
            <a:r>
              <a:rPr lang="fr-FR" sz="1200" b="1" i="0" noProof="1" smtClean="0">
                <a:solidFill>
                  <a:schemeClr val="tx1"/>
                </a:solidFill>
                <a:latin typeface="Segoe UI"/>
                <a:ea typeface="Calibri"/>
                <a:cs typeface="Times New Roman"/>
              </a:rPr>
              <a:t>Démarrer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Boucle jusqu’à l’arrêt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Options vidéo</a:t>
            </a:r>
            <a:r>
              <a:rPr lang="fr-FR" sz="1200" b="0" i="0" noProof="1" smtClean="0">
                <a:solidFill>
                  <a:schemeClr val="tx1"/>
                </a:solidFill>
                <a:latin typeface="Segoe UI"/>
                <a:ea typeface="Calibri"/>
                <a:cs typeface="Times New Roman"/>
              </a:rPr>
              <a:t> de l’onglet </a:t>
            </a:r>
            <a:r>
              <a:rPr lang="fr-FR" sz="1200" b="1" i="0" noProof="1" smtClean="0">
                <a:solidFill>
                  <a:schemeClr val="tx1"/>
                </a:solidFill>
                <a:latin typeface="Segoe UI"/>
                <a:ea typeface="Calibri"/>
                <a:cs typeface="Times New Roman"/>
              </a:rPr>
              <a:t>Lecture</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forme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Formes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Arc</a:t>
            </a:r>
            <a:r>
              <a:rPr lang="fr-FR" sz="1200" b="0" i="0" noProof="1" smtClean="0">
                <a:solidFill>
                  <a:schemeClr val="tx1"/>
                </a:solidFill>
                <a:latin typeface="Segoe UI"/>
                <a:ea typeface="Calibri"/>
                <a:cs typeface="Times New Roman"/>
              </a:rPr>
              <a:t> (troisième ligne, douzième option à partir de la gauche). Dans la diapositive, faites glisser le pointeur pour tracer un arc.</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Faites glisser la </a:t>
            </a:r>
            <a:r>
              <a:rPr lang="fr-FR" sz="1200" b="1" i="0" noProof="1" smtClean="0">
                <a:solidFill>
                  <a:schemeClr val="tx1"/>
                </a:solidFill>
                <a:latin typeface="Segoe UI"/>
                <a:ea typeface="Calibri"/>
                <a:cs typeface="Times New Roman"/>
              </a:rPr>
              <a:t>poignée de réglage jaune</a:t>
            </a:r>
            <a:r>
              <a:rPr lang="fr-FR" sz="1200" b="0" i="0" noProof="1" smtClean="0">
                <a:solidFill>
                  <a:schemeClr val="tx1"/>
                </a:solidFill>
                <a:latin typeface="Segoe UI"/>
                <a:ea typeface="Calibri"/>
                <a:cs typeface="Times New Roman"/>
              </a:rPr>
              <a:t> droite jusqu’au centre, en bas pour créer un demi-cercle.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Hauteur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16,87 cm</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Largeur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25,4 cm</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L’arc étant sélectionné,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sélectionnez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12,72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plein</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50 %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1,5 pt</a:t>
            </a:r>
            <a:r>
              <a:rPr lang="fr-FR" sz="1200" b="0" i="0" noProof="1" smtClean="0">
                <a:solidFill>
                  <a:schemeClr val="tx1"/>
                </a:solidFill>
                <a:latin typeface="Segoe UI"/>
                <a:ea typeface="Calibri"/>
                <a:cs typeface="Times New Roman"/>
              </a:rPr>
              <a:t>. 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Presse-papiers</a:t>
            </a:r>
            <a:r>
              <a:rPr lang="fr-FR" sz="1200" b="0" i="0" noProof="1" smtClean="0">
                <a:solidFill>
                  <a:schemeClr val="tx1"/>
                </a:solidFill>
                <a:latin typeface="Segoe UI"/>
                <a:ea typeface="Calibri"/>
                <a:cs typeface="Times New Roman"/>
              </a:rPr>
              <a:t>, cliquez sur la flèche en regard de l’option </a:t>
            </a:r>
            <a:r>
              <a:rPr lang="fr-FR" sz="1200" b="1" i="0" noProof="1" smtClean="0">
                <a:solidFill>
                  <a:schemeClr val="tx1"/>
                </a:solidFill>
                <a:latin typeface="Segoe UI"/>
                <a:ea typeface="Calibri"/>
                <a:cs typeface="Times New Roman"/>
              </a:rPr>
              <a:t>Copier</a:t>
            </a:r>
            <a:r>
              <a:rPr lang="fr-FR" sz="1200" b="0" i="0" noProof="1" smtClean="0">
                <a:solidFill>
                  <a:schemeClr val="tx1"/>
                </a:solidFill>
                <a:latin typeface="Segoe UI"/>
                <a:ea typeface="Calibri"/>
                <a:cs typeface="Times New Roman"/>
              </a:rPr>
              <a:t>, puis cliquez sur </a:t>
            </a:r>
            <a:r>
              <a:rPr lang="fr-FR" sz="1200" b="1" i="0" noProof="1" smtClean="0">
                <a:solidFill>
                  <a:schemeClr val="tx1"/>
                </a:solidFill>
                <a:latin typeface="Segoe UI"/>
                <a:ea typeface="Calibri"/>
                <a:cs typeface="Times New Roman"/>
              </a:rPr>
              <a:t>Dupliquer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second arc. </a:t>
            </a: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spcBef>
                <a:spcPts val="600"/>
              </a:spcBef>
              <a:spcAft>
                <a:spcPts val="0"/>
              </a:spcAft>
              <a:buFont typeface="Calibri"/>
              <a:buAutoNum type="arabicPeriod"/>
            </a:pPr>
            <a:r>
              <a:rPr lang="fr-FR" sz="1200" b="0" i="0" noProof="1" smtClean="0">
                <a:solidFill>
                  <a:schemeClr val="tx1"/>
                </a:solidFill>
                <a:latin typeface="Segoe UI"/>
                <a:ea typeface="Times New Roman"/>
                <a:cs typeface="+mn-cs"/>
              </a:rPr>
              <a:t>Dans la boîte de dialogue </a:t>
            </a:r>
            <a:r>
              <a:rPr lang="fr-FR" sz="1200" b="1" i="0" noProof="1" smtClean="0">
                <a:solidFill>
                  <a:schemeClr val="tx1"/>
                </a:solidFill>
                <a:latin typeface="Segoe UI"/>
                <a:ea typeface="Times New Roman"/>
                <a:cs typeface="+mn-cs"/>
              </a:rPr>
              <a:t>Format de la forme</a:t>
            </a:r>
            <a:r>
              <a:rPr lang="fr-FR" sz="1200" b="0" i="0" noProof="1" smtClean="0">
                <a:solidFill>
                  <a:schemeClr val="tx1"/>
                </a:solidFill>
                <a:latin typeface="Segoe UI"/>
                <a:ea typeface="Times New Roman"/>
                <a:cs typeface="+mn-cs"/>
              </a:rPr>
              <a:t>, cliquez sur </a:t>
            </a:r>
            <a:r>
              <a:rPr lang="fr-FR" sz="1200" b="1" i="0" noProof="1" smtClean="0">
                <a:solidFill>
                  <a:schemeClr val="tx1"/>
                </a:solidFill>
                <a:latin typeface="Segoe UI"/>
                <a:ea typeface="Times New Roman"/>
                <a:cs typeface="+mn-cs"/>
              </a:rPr>
              <a:t>Taille</a:t>
            </a:r>
            <a:r>
              <a:rPr lang="fr-FR" sz="1200" b="0" i="0" noProof="1" smtClean="0">
                <a:solidFill>
                  <a:schemeClr val="tx1"/>
                </a:solidFill>
                <a:latin typeface="Segoe UI"/>
                <a:ea typeface="Times New Roman"/>
                <a:cs typeface="+mn-cs"/>
              </a:rPr>
              <a:t> dans le volet gauche. Dans le volet droit, sous </a:t>
            </a:r>
            <a:r>
              <a:rPr lang="fr-FR" sz="1200" b="1" i="0" noProof="1" smtClean="0">
                <a:solidFill>
                  <a:schemeClr val="tx1"/>
                </a:solidFill>
                <a:latin typeface="Segoe UI"/>
                <a:ea typeface="Times New Roman"/>
                <a:cs typeface="+mn-cs"/>
              </a:rPr>
              <a:t>Taille et rotation</a:t>
            </a:r>
            <a:r>
              <a:rPr lang="fr-FR" sz="1200" b="0" i="0" noProof="1" smtClean="0">
                <a:solidFill>
                  <a:schemeClr val="tx1"/>
                </a:solidFill>
                <a:latin typeface="Segoe UI"/>
                <a:ea typeface="Times New Roman"/>
                <a:cs typeface="+mn-cs"/>
              </a:rPr>
              <a:t>, définissez l’option </a:t>
            </a:r>
            <a:r>
              <a:rPr lang="fr-FR" sz="1200" b="1" i="0" noProof="1" smtClean="0">
                <a:solidFill>
                  <a:schemeClr val="tx1"/>
                </a:solidFill>
                <a:latin typeface="Segoe UI"/>
                <a:ea typeface="Times New Roman"/>
                <a:cs typeface="+mn-cs"/>
              </a:rPr>
              <a:t>Hauteur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17,78 cm</a:t>
            </a:r>
            <a:r>
              <a:rPr lang="fr-FR" sz="1200" b="0" i="0" noProof="1" smtClean="0">
                <a:solidFill>
                  <a:schemeClr val="tx1"/>
                </a:solidFill>
                <a:latin typeface="Segoe UI"/>
                <a:ea typeface="Times New Roman"/>
                <a:cs typeface="+mn-cs"/>
              </a:rPr>
              <a:t> et l’option </a:t>
            </a:r>
            <a:r>
              <a:rPr lang="fr-FR" sz="1200" b="1" i="0" noProof="1" smtClean="0">
                <a:solidFill>
                  <a:schemeClr val="tx1"/>
                </a:solidFill>
                <a:latin typeface="Segoe UI"/>
                <a:ea typeface="Times New Roman"/>
                <a:cs typeface="+mn-cs"/>
              </a:rPr>
              <a:t>Largeur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24,13 cm</a:t>
            </a:r>
            <a:r>
              <a:rPr lang="fr-FR" sz="1200" b="0" i="0" noProof="1" smtClean="0">
                <a:solidFill>
                  <a:schemeClr val="tx1"/>
                </a:solidFill>
                <a:latin typeface="Segoe UI"/>
                <a:ea typeface="Times New Roman"/>
                <a:cs typeface="+mn-cs"/>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cliquez sur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-12,06 cm</a:t>
            </a:r>
            <a:r>
              <a:rPr lang="fr-FR" sz="1200" b="0" i="0" noProof="1" smtClean="0">
                <a:solidFill>
                  <a:schemeClr val="tx1"/>
                </a:solidFill>
                <a:latin typeface="Segoe UI"/>
                <a:ea typeface="Times New Roman"/>
                <a:cs typeface="Times New Roman"/>
              </a:rPr>
              <a:t> et l’option </a:t>
            </a:r>
            <a:r>
              <a:rPr lang="fr-FR" sz="1200" b="1" i="0" noProof="1" smtClean="0">
                <a:solidFill>
                  <a:schemeClr val="tx1"/>
                </a:solidFill>
                <a:latin typeface="Segoe UI"/>
                <a:ea typeface="Times New Roman"/>
                <a:cs typeface="Times New Roman"/>
              </a:rPr>
              <a:t>Vertical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dégradé</a:t>
            </a:r>
            <a:r>
              <a:rPr lang="fr-FR" sz="1200" b="0" i="0" noProof="1" smtClean="0">
                <a:solidFill>
                  <a:schemeClr val="tx1"/>
                </a:solidFill>
                <a:latin typeface="Segoe UI"/>
                <a:ea typeface="Calibri"/>
                <a:cs typeface="Times New Roman"/>
              </a:rPr>
              <a:t>,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bas</a:t>
            </a:r>
            <a:r>
              <a:rPr lang="fr-FR" sz="1200" b="0" i="0" noProof="1" smtClean="0">
                <a:solidFill>
                  <a:schemeClr val="tx1"/>
                </a:solidFill>
                <a:latin typeface="Segoe UI"/>
                <a:ea typeface="Calibri"/>
                <a:cs typeface="Times New Roman"/>
              </a:rPr>
              <a:t> (première ligne, deuxième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deux points apparaissent sur le curseur. Personnalisez les points de dégradé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deuxième point sur le curseur,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Indigo, Accentuation5, plus clair 80 %</a:t>
            </a:r>
            <a:r>
              <a:rPr lang="fr-FR" sz="1200" b="0" i="0" noProof="1" smtClean="0">
                <a:solidFill>
                  <a:schemeClr val="tx1"/>
                </a:solidFill>
                <a:latin typeface="Segoe UI"/>
                <a:ea typeface="Calibri"/>
                <a:cs typeface="Times New Roman"/>
              </a:rPr>
              <a:t> (seconde ligne, neuvième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90 %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4,5 pt</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45720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texte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de titre souhaité (Titre).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liste Police, sélectionnez </a:t>
            </a:r>
            <a:r>
              <a:rPr lang="fr-FR" sz="1200" b="1" i="0" noProof="1" smtClean="0">
                <a:solidFill>
                  <a:schemeClr val="tx1"/>
                </a:solidFill>
                <a:latin typeface="Segoe UI"/>
                <a:ea typeface="Calibri"/>
                <a:cs typeface="Times New Roman"/>
              </a:rPr>
              <a:t>Calibri (En-têtes)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Cliquez sur l’icône </a:t>
            </a:r>
            <a:r>
              <a:rPr lang="fr-FR" sz="1200" b="1" i="0" noProof="1" smtClean="0">
                <a:solidFill>
                  <a:schemeClr val="tx1"/>
                </a:solidFill>
                <a:latin typeface="Segoe UI"/>
                <a:ea typeface="Calibri"/>
                <a:cs typeface="Times New Roman"/>
              </a:rPr>
              <a:t>Gras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Taille de police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36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Paragraphe</a:t>
            </a:r>
            <a:r>
              <a:rPr lang="fr-FR" sz="1200" b="0" i="0" noProof="1" smtClean="0">
                <a:solidFill>
                  <a:schemeClr val="tx1"/>
                </a:solidFill>
                <a:latin typeface="Segoe UI"/>
                <a:ea typeface="Calibri"/>
                <a:cs typeface="Times New Roman"/>
              </a:rPr>
              <a:t>, cliquez sur l’icône </a:t>
            </a:r>
            <a:r>
              <a:rPr lang="fr-FR" sz="1200" b="1" i="0" noProof="1" smtClean="0">
                <a:solidFill>
                  <a:schemeClr val="tx1"/>
                </a:solidFill>
                <a:latin typeface="Segoe UI"/>
                <a:ea typeface="Calibri"/>
                <a:cs typeface="Times New Roman"/>
              </a:rPr>
              <a:t>Centrer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Sélectionnez la zone de texte. Sous </a:t>
            </a:r>
            <a:r>
              <a:rPr lang="fr-FR" sz="1200" b="1" i="0" noProof="1" smtClean="0">
                <a:solidFill>
                  <a:srgbClr val="000000"/>
                </a:solidFill>
                <a:latin typeface="Segoe UI"/>
                <a:ea typeface="Times New Roman"/>
                <a:cs typeface="Times New Roman"/>
              </a:rPr>
              <a:t>Outils de dessins</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WordArt</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Effets de mise en forme d’un texte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Effets de mise en forme d’un 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Présélections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Variations de réflexion</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Semi-réflexion, décalage4</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pts</a:t>
            </a:r>
            <a:r>
              <a:rPr lang="fr-FR" sz="1200" b="0" i="0" noProof="1" smtClean="0">
                <a:solidFill>
                  <a:schemeClr val="tx1"/>
                </a:solidFill>
                <a:latin typeface="Segoe UI"/>
                <a:ea typeface="Calibri"/>
                <a:cs typeface="Times New Roman"/>
              </a:rPr>
              <a:t> (seconde ligne, deuxième option à partir de la gauche).  Fermez la boîte de dialogue</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Effets de mise en forme d’un texte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ouvrir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11,61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 Fermez la boîte de dialogue </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Format de la forme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du corps souhaité.</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Calibri</a:t>
            </a:r>
            <a:r>
              <a:rPr lang="fr-FR" sz="1200" b="0" i="0" noProof="1" smtClean="0">
                <a:solidFill>
                  <a:schemeClr val="tx1"/>
                </a:solidFill>
                <a:latin typeface="Segoe UI"/>
                <a:ea typeface="Calibri"/>
                <a:cs typeface="Times New Roman"/>
              </a:rPr>
              <a:t> dans la liste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28</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 </a:t>
            </a:r>
            <a:r>
              <a:rPr lang="fr-FR" sz="1200" b="0" i="0" noProof="1" smtClean="0">
                <a:solidFill>
                  <a:schemeClr val="tx1"/>
                </a:solidFill>
                <a:latin typeface="Segoe UI"/>
                <a:ea typeface="Calibri"/>
                <a:cs typeface="Times New Roman"/>
              </a:rPr>
              <a:t>dans la liste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de police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lancer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Dans le volet gauche, sélectionnez ensuite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12,7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4,82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d’arrière-plan de cette diapositive, procédez comme suit :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l’onglet </a:t>
            </a:r>
            <a:r>
              <a:rPr lang="fr-FR" sz="1200" b="1" i="0" noProof="1" smtClean="0">
                <a:solidFill>
                  <a:srgbClr val="000000"/>
                </a:solidFill>
                <a:latin typeface="Segoe UI"/>
                <a:ea typeface="Times New Roman"/>
                <a:cs typeface="Times New Roman"/>
              </a:rPr>
              <a:t>Création</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Arrière-plan</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Mise en forme de l’arrière-plan</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Mise en forme de l’arrière-plan, cliquez sur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Remplissage dégradé</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haut</a:t>
            </a:r>
            <a:r>
              <a:rPr lang="fr-FR" sz="1200" b="0" i="0" noProof="1" smtClean="0">
                <a:solidFill>
                  <a:schemeClr val="tx1"/>
                </a:solidFill>
                <a:latin typeface="Segoe UI"/>
                <a:ea typeface="Calibri"/>
                <a:cs typeface="Times New Roman"/>
              </a:rPr>
              <a:t> (seconde ligne, deuxième option à partir de la gauche).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Angle</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270 degrés</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quatre points apparaissent sur le curseur.</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deuxième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troisième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quatrième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60 %</a:t>
            </a:r>
            <a:r>
              <a:rPr lang="fr-FR" sz="1200" b="0" i="0" noProof="1" smtClean="0">
                <a:solidFill>
                  <a:schemeClr val="tx1"/>
                </a:solidFill>
                <a:latin typeface="Segoe UI"/>
                <a:ea typeface="Calibri"/>
                <a:cs typeface="Times New Roman"/>
              </a:rPr>
              <a:t> (troisième ligne, quatrième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Mise en forme de l’arrière-plan</a:t>
            </a:r>
            <a:r>
              <a:rPr lang="fr-FR" sz="1200" b="0" i="0" noProof="1" smtClean="0">
                <a:solidFill>
                  <a:schemeClr val="tx1"/>
                </a:solidFill>
                <a:latin typeface="Segoe UI"/>
                <a:ea typeface="Calibri"/>
                <a:cs typeface="Times New Roman"/>
              </a:rPr>
              <a:t>.</a:t>
            </a:r>
          </a:p>
          <a:p>
            <a:pPr marL="0" algn="l" defTabSz="914400">
              <a:buNone/>
            </a:pPr>
            <a:endParaRPr lang="fr-FR" sz="1200" noProof="1" smtClean="0"/>
          </a:p>
        </p:txBody>
      </p:sp>
      <p:sp>
        <p:nvSpPr>
          <p:cNvPr id="6" name="Slide Image Placeholder 5"/>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val="33977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Demi-cercle</a:t>
            </a:r>
          </a:p>
          <a:p>
            <a:pPr marL="457200" marR="0" indent="-228600" algn="l" defTabSz="914400">
              <a:lnSpc>
                <a:spcPct val="115000"/>
              </a:lnSpc>
              <a:spcBef>
                <a:spcPts val="600"/>
              </a:spcBef>
              <a:spcAft>
                <a:spcPts val="0"/>
              </a:spcAft>
              <a:buNone/>
            </a:pPr>
            <a:endParaRPr lang="fr-FR" sz="1050" noProof="1" smtClean="0">
              <a:latin typeface="+mn-lt"/>
              <a:ea typeface="Calibri"/>
              <a:cs typeface="Times New Roman"/>
            </a:endParaRP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(Avancé)</a:t>
            </a: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 </a:t>
            </a:r>
          </a:p>
          <a:p>
            <a:pPr marL="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Diapositives</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Disposition</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Vide</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Création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Thèmes</a:t>
            </a:r>
            <a:r>
              <a:rPr lang="fr-FR" sz="1200" b="0" i="0" noProof="1" smtClean="0">
                <a:solidFill>
                  <a:schemeClr val="tx1"/>
                </a:solidFill>
                <a:latin typeface="Segoe UI"/>
                <a:ea typeface="Calibri"/>
                <a:cs typeface="Times New Roman"/>
              </a:rPr>
              <a:t>, cliquez sur la flèche en regard de </a:t>
            </a:r>
            <a:r>
              <a:rPr lang="fr-FR" sz="1200" b="1" i="0" noProof="1" smtClean="0">
                <a:solidFill>
                  <a:schemeClr val="tx1"/>
                </a:solidFill>
                <a:latin typeface="Segoe UI"/>
                <a:ea typeface="Calibri"/>
                <a:cs typeface="Times New Roman"/>
              </a:rPr>
              <a:t>Couleurs</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Métro</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Média</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Vidéo</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Vidéo à partir du fichier</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le volet gauche de la boîte de dialogue </a:t>
            </a:r>
            <a:r>
              <a:rPr lang="fr-FR" sz="1200" b="1" i="0" noProof="1" smtClean="0">
                <a:solidFill>
                  <a:schemeClr val="tx1"/>
                </a:solidFill>
                <a:latin typeface="Segoe UI"/>
                <a:ea typeface="Calibri"/>
                <a:cs typeface="Times New Roman"/>
              </a:rPr>
              <a:t>Insérer une vidéo</a:t>
            </a:r>
            <a:r>
              <a:rPr lang="fr-FR" sz="1200" b="0" i="0" noProof="1" smtClean="0">
                <a:solidFill>
                  <a:schemeClr val="tx1"/>
                </a:solidFill>
                <a:latin typeface="Segoe UI"/>
                <a:ea typeface="Calibri"/>
                <a:cs typeface="Times New Roman"/>
              </a:rPr>
              <a:t>, cliquez sur le lecteur ou la bibliothèque contenant la vidéo. Dans le volet droit de la boîte de dialogue, cliquez sur la vidéo voulue, puis cliquez sur </a:t>
            </a:r>
            <a:r>
              <a:rPr lang="fr-FR" sz="1200" b="1" i="0" noProof="1" smtClean="0">
                <a:solidFill>
                  <a:schemeClr val="tx1"/>
                </a:solidFill>
                <a:latin typeface="Segoe UI"/>
                <a:ea typeface="Calibri"/>
                <a:cs typeface="Times New Roman"/>
              </a:rPr>
              <a:t>Insérer</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rgbClr val="000000"/>
              </a:buClr>
              <a:buFont typeface="Arial"/>
              <a:buChar char="•"/>
            </a:pPr>
            <a:r>
              <a:rPr lang="fr-FR" sz="1200" b="1" i="0" noProof="1" smtClean="0">
                <a:solidFill>
                  <a:srgbClr val="000000"/>
                </a:solidFill>
                <a:latin typeface="Segoe UI"/>
                <a:ea typeface="Calibri"/>
                <a:cs typeface="Times New Roman"/>
              </a:rPr>
              <a:t>Conseil</a:t>
            </a:r>
            <a:r>
              <a:rPr lang="fr-FR" sz="1200" b="0" i="0" noProof="1" smtClean="0">
                <a:solidFill>
                  <a:srgbClr val="000000"/>
                </a:solidFill>
                <a:latin typeface="Segoe UI"/>
                <a:ea typeface="Calibri"/>
                <a:cs typeface="Times New Roman"/>
              </a:rPr>
              <a:t> : pour obtenir des résultats optimaux, utilisez une vidéo dont le format est carré ou utilisez l’outil de rognage pour que le format de la vidéo soit carré sur la diapositive.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Forme de la vidéo</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Styles de vidéo</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Corde</a:t>
            </a:r>
            <a:r>
              <a:rPr lang="fr-FR" sz="1200" b="0" i="0" noProof="1" smtClean="0">
                <a:solidFill>
                  <a:schemeClr val="tx1"/>
                </a:solidFill>
                <a:latin typeface="Segoe UI"/>
                <a:ea typeface="Calibri"/>
                <a:cs typeface="Times New Roman"/>
              </a:rPr>
              <a:t> (deuxième ligne, deuxième option à partir de la gauche).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supérieure dans le sens inverse des aiguilles d’une montre en vous arrêtant en bas, au centre. Vous devez être aligné avec la poignée de redimensionnement en bas, au centre.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seconde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dans le sens inverse des aiguilles d’une montre en vous arrêtant en haut, au centre. Vous devez être aligné avec la poignée de redimensionnement en haut, au centre, ce qui crée un demi-cercle.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La vidéo étant toujours sélectionnée, s</a:t>
            </a:r>
            <a:r>
              <a:rPr lang="fr-FR" sz="1200" b="0" i="0" noProof="1" smtClean="0">
                <a:solidFill>
                  <a:srgbClr val="000000"/>
                </a:solidFill>
                <a:latin typeface="Segoe UI"/>
                <a:ea typeface="Times New Roman"/>
                <a:cs typeface="Times New Roman"/>
              </a:rPr>
              <a:t>ous </a:t>
            </a:r>
            <a:r>
              <a:rPr lang="fr-FR" sz="1200" b="1" i="0" noProof="1" smtClean="0">
                <a:solidFill>
                  <a:srgbClr val="000000"/>
                </a:solidFill>
                <a:latin typeface="Segoe UI"/>
                <a:ea typeface="Times New Roman"/>
                <a:cs typeface="Times New Roman"/>
              </a:rPr>
              <a:t>Outils vidéo</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de vidéo</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vidéo</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 sur la diapositive</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-8,71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également sur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Couleur : </a:t>
            </a:r>
            <a:r>
              <a:rPr lang="fr-FR" sz="1200" b="1" i="0" noProof="1" smtClean="0">
                <a:solidFill>
                  <a:schemeClr val="tx1"/>
                </a:solidFill>
                <a:latin typeface="Segoe UI"/>
                <a:ea typeface="Calibri"/>
                <a:cs typeface="Times New Roman"/>
              </a:rPr>
              <a:t>Noir, Texte 1</a:t>
            </a:r>
            <a:r>
              <a:rPr lang="fr-FR" sz="1200" b="0" i="0" noProof="1" smtClean="0">
                <a:solidFill>
                  <a:schemeClr val="tx1"/>
                </a:solidFill>
                <a:latin typeface="Segoe UI"/>
                <a:ea typeface="Calibri"/>
                <a:cs typeface="Times New Roman"/>
              </a:rPr>
              <a:t> (sous Couleurs du thème, première ligne, deuxième option à partir de la gauche)</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Transparence : </a:t>
            </a:r>
            <a:r>
              <a:rPr lang="fr-FR" sz="1200" b="1" i="0" noProof="1" smtClean="0">
                <a:solidFill>
                  <a:schemeClr val="tx1"/>
                </a:solidFill>
                <a:latin typeface="Segoe UI"/>
                <a:ea typeface="Calibri"/>
                <a:cs typeface="Times New Roman"/>
              </a:rPr>
              <a:t>14 %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Taille :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Flou : </a:t>
            </a:r>
            <a:r>
              <a:rPr lang="fr-FR" sz="1200" b="1" i="0" noProof="1" smtClean="0">
                <a:solidFill>
                  <a:schemeClr val="tx1"/>
                </a:solidFill>
                <a:latin typeface="Segoe UI"/>
                <a:ea typeface="Calibri"/>
                <a:cs typeface="Times New Roman"/>
              </a:rPr>
              <a:t>20 pt</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Angle : </a:t>
            </a:r>
            <a:r>
              <a:rPr lang="fr-FR" sz="1200" b="1" i="0" noProof="1" smtClean="0">
                <a:solidFill>
                  <a:schemeClr val="tx1"/>
                </a:solidFill>
                <a:latin typeface="Segoe UI"/>
                <a:ea typeface="Calibri"/>
                <a:cs typeface="Times New Roman"/>
              </a:rPr>
              <a:t>0°</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Distance : </a:t>
            </a:r>
            <a:r>
              <a:rPr lang="fr-FR" sz="1200" b="1" i="0" noProof="1" smtClean="0">
                <a:solidFill>
                  <a:schemeClr val="tx1"/>
                </a:solidFill>
                <a:latin typeface="Segoe UI"/>
                <a:ea typeface="Calibri"/>
                <a:cs typeface="Times New Roman"/>
              </a:rPr>
              <a:t>3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Haut</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Cercle </a:t>
            </a:r>
            <a:r>
              <a:rPr lang="fr-FR" sz="1200" b="0" i="0" noProof="1" smtClean="0">
                <a:solidFill>
                  <a:schemeClr val="tx1"/>
                </a:solidFill>
                <a:latin typeface="Segoe UI"/>
                <a:ea typeface="Calibri"/>
                <a:cs typeface="Times New Roman"/>
              </a:rPr>
              <a:t>(première option, première ligne). </a:t>
            </a:r>
            <a:r>
              <a:rPr lang="fr-FR" sz="1200" b="0" i="0" baseline="0" noProof="1" smtClean="0">
                <a:solidFill>
                  <a:schemeClr val="tx1"/>
                </a:solidFill>
                <a:latin typeface="Segoe UI"/>
                <a:ea typeface="Calibri"/>
                <a:cs typeface="Times New Roman"/>
              </a:rPr>
              <a:t>Fermez ensuite la boîte de dialogue </a:t>
            </a:r>
            <a:r>
              <a:rPr lang="fr-FR" sz="1200" b="1" i="0" baseline="0" noProof="1" smtClean="0">
                <a:solidFill>
                  <a:schemeClr val="tx1"/>
                </a:solidFill>
                <a:latin typeface="Segoe UI"/>
                <a:ea typeface="Calibri"/>
                <a:cs typeface="Times New Roman"/>
              </a:rPr>
              <a:t>Format vidéo</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Animations</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Minutage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Avec la précédente</a:t>
            </a:r>
            <a:r>
              <a:rPr lang="fr-FR" sz="1200" b="0" i="0" noProof="1" smtClean="0">
                <a:solidFill>
                  <a:schemeClr val="tx1"/>
                </a:solidFill>
                <a:latin typeface="Segoe UI"/>
                <a:ea typeface="Calibri"/>
                <a:cs typeface="Times New Roman"/>
              </a:rPr>
              <a:t> à droite de l’option </a:t>
            </a:r>
            <a:r>
              <a:rPr lang="fr-FR" sz="1200" b="1" i="0" noProof="1" smtClean="0">
                <a:solidFill>
                  <a:schemeClr val="tx1"/>
                </a:solidFill>
                <a:latin typeface="Segoe UI"/>
                <a:ea typeface="Calibri"/>
                <a:cs typeface="Times New Roman"/>
              </a:rPr>
              <a:t>Démarrer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Boucle jusqu’à l’arrêt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Options vidéo</a:t>
            </a:r>
            <a:r>
              <a:rPr lang="fr-FR" sz="1200" b="0" i="0" noProof="1" smtClean="0">
                <a:solidFill>
                  <a:schemeClr val="tx1"/>
                </a:solidFill>
                <a:latin typeface="Segoe UI"/>
                <a:ea typeface="Calibri"/>
                <a:cs typeface="Times New Roman"/>
              </a:rPr>
              <a:t> de l’onglet </a:t>
            </a:r>
            <a:r>
              <a:rPr lang="fr-FR" sz="1200" b="1" i="0" noProof="1" smtClean="0">
                <a:solidFill>
                  <a:schemeClr val="tx1"/>
                </a:solidFill>
                <a:latin typeface="Segoe UI"/>
                <a:ea typeface="Calibri"/>
                <a:cs typeface="Times New Roman"/>
              </a:rPr>
              <a:t>Lecture</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forme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Formes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Arc</a:t>
            </a:r>
            <a:r>
              <a:rPr lang="fr-FR" sz="1200" b="0" i="0" noProof="1" smtClean="0">
                <a:solidFill>
                  <a:schemeClr val="tx1"/>
                </a:solidFill>
                <a:latin typeface="Segoe UI"/>
                <a:ea typeface="Calibri"/>
                <a:cs typeface="Times New Roman"/>
              </a:rPr>
              <a:t> (troisième ligne, douzième option à partir de la gauche). Dans la diapositive, faites glisser le pointeur pour tracer un arc.</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Faites glisser la </a:t>
            </a:r>
            <a:r>
              <a:rPr lang="fr-FR" sz="1200" b="1" i="0" noProof="1" smtClean="0">
                <a:solidFill>
                  <a:schemeClr val="tx1"/>
                </a:solidFill>
                <a:latin typeface="Segoe UI"/>
                <a:ea typeface="Calibri"/>
                <a:cs typeface="Times New Roman"/>
              </a:rPr>
              <a:t>poignée de réglage jaune</a:t>
            </a:r>
            <a:r>
              <a:rPr lang="fr-FR" sz="1200" b="0" i="0" noProof="1" smtClean="0">
                <a:solidFill>
                  <a:schemeClr val="tx1"/>
                </a:solidFill>
                <a:latin typeface="Segoe UI"/>
                <a:ea typeface="Calibri"/>
                <a:cs typeface="Times New Roman"/>
              </a:rPr>
              <a:t> droite jusqu’au centre, en bas pour créer un demi-cercle.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Hauteur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16,87 cm</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Largeur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25,4 cm</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L’arc étant sélectionné,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sélectionnez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12,72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plein</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50 %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1,5 pt</a:t>
            </a:r>
            <a:r>
              <a:rPr lang="fr-FR" sz="1200" b="0" i="0" noProof="1" smtClean="0">
                <a:solidFill>
                  <a:schemeClr val="tx1"/>
                </a:solidFill>
                <a:latin typeface="Segoe UI"/>
                <a:ea typeface="Calibri"/>
                <a:cs typeface="Times New Roman"/>
              </a:rPr>
              <a:t>. 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Presse-papiers</a:t>
            </a:r>
            <a:r>
              <a:rPr lang="fr-FR" sz="1200" b="0" i="0" noProof="1" smtClean="0">
                <a:solidFill>
                  <a:schemeClr val="tx1"/>
                </a:solidFill>
                <a:latin typeface="Segoe UI"/>
                <a:ea typeface="Calibri"/>
                <a:cs typeface="Times New Roman"/>
              </a:rPr>
              <a:t>, cliquez sur la flèche en regard de l’option </a:t>
            </a:r>
            <a:r>
              <a:rPr lang="fr-FR" sz="1200" b="1" i="0" noProof="1" smtClean="0">
                <a:solidFill>
                  <a:schemeClr val="tx1"/>
                </a:solidFill>
                <a:latin typeface="Segoe UI"/>
                <a:ea typeface="Calibri"/>
                <a:cs typeface="Times New Roman"/>
              </a:rPr>
              <a:t>Copier</a:t>
            </a:r>
            <a:r>
              <a:rPr lang="fr-FR" sz="1200" b="0" i="0" noProof="1" smtClean="0">
                <a:solidFill>
                  <a:schemeClr val="tx1"/>
                </a:solidFill>
                <a:latin typeface="Segoe UI"/>
                <a:ea typeface="Calibri"/>
                <a:cs typeface="Times New Roman"/>
              </a:rPr>
              <a:t>, puis cliquez sur </a:t>
            </a:r>
            <a:r>
              <a:rPr lang="fr-FR" sz="1200" b="1" i="0" noProof="1" smtClean="0">
                <a:solidFill>
                  <a:schemeClr val="tx1"/>
                </a:solidFill>
                <a:latin typeface="Segoe UI"/>
                <a:ea typeface="Calibri"/>
                <a:cs typeface="Times New Roman"/>
              </a:rPr>
              <a:t>Dupliquer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second arc. </a:t>
            </a: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spcBef>
                <a:spcPts val="600"/>
              </a:spcBef>
              <a:spcAft>
                <a:spcPts val="0"/>
              </a:spcAft>
              <a:buFont typeface="Calibri"/>
              <a:buAutoNum type="arabicPeriod"/>
            </a:pPr>
            <a:r>
              <a:rPr lang="fr-FR" sz="1200" b="0" i="0" noProof="1" smtClean="0">
                <a:solidFill>
                  <a:schemeClr val="tx1"/>
                </a:solidFill>
                <a:latin typeface="Segoe UI"/>
                <a:ea typeface="Times New Roman"/>
                <a:cs typeface="+mn-cs"/>
              </a:rPr>
              <a:t>Dans la boîte de dialogue </a:t>
            </a:r>
            <a:r>
              <a:rPr lang="fr-FR" sz="1200" b="1" i="0" noProof="1" smtClean="0">
                <a:solidFill>
                  <a:schemeClr val="tx1"/>
                </a:solidFill>
                <a:latin typeface="Segoe UI"/>
                <a:ea typeface="Times New Roman"/>
                <a:cs typeface="+mn-cs"/>
              </a:rPr>
              <a:t>Format de la forme</a:t>
            </a:r>
            <a:r>
              <a:rPr lang="fr-FR" sz="1200" b="0" i="0" noProof="1" smtClean="0">
                <a:solidFill>
                  <a:schemeClr val="tx1"/>
                </a:solidFill>
                <a:latin typeface="Segoe UI"/>
                <a:ea typeface="Times New Roman"/>
                <a:cs typeface="+mn-cs"/>
              </a:rPr>
              <a:t>, cliquez sur </a:t>
            </a:r>
            <a:r>
              <a:rPr lang="fr-FR" sz="1200" b="1" i="0" noProof="1" smtClean="0">
                <a:solidFill>
                  <a:schemeClr val="tx1"/>
                </a:solidFill>
                <a:latin typeface="Segoe UI"/>
                <a:ea typeface="Times New Roman"/>
                <a:cs typeface="+mn-cs"/>
              </a:rPr>
              <a:t>Taille</a:t>
            </a:r>
            <a:r>
              <a:rPr lang="fr-FR" sz="1200" b="0" i="0" noProof="1" smtClean="0">
                <a:solidFill>
                  <a:schemeClr val="tx1"/>
                </a:solidFill>
                <a:latin typeface="Segoe UI"/>
                <a:ea typeface="Times New Roman"/>
                <a:cs typeface="+mn-cs"/>
              </a:rPr>
              <a:t> dans le volet gauche. Dans le volet droit, sous </a:t>
            </a:r>
            <a:r>
              <a:rPr lang="fr-FR" sz="1200" b="1" i="0" noProof="1" smtClean="0">
                <a:solidFill>
                  <a:schemeClr val="tx1"/>
                </a:solidFill>
                <a:latin typeface="Segoe UI"/>
                <a:ea typeface="Times New Roman"/>
                <a:cs typeface="+mn-cs"/>
              </a:rPr>
              <a:t>Taille et rotation</a:t>
            </a:r>
            <a:r>
              <a:rPr lang="fr-FR" sz="1200" b="0" i="0" noProof="1" smtClean="0">
                <a:solidFill>
                  <a:schemeClr val="tx1"/>
                </a:solidFill>
                <a:latin typeface="Segoe UI"/>
                <a:ea typeface="Times New Roman"/>
                <a:cs typeface="+mn-cs"/>
              </a:rPr>
              <a:t>, définissez l’option </a:t>
            </a:r>
            <a:r>
              <a:rPr lang="fr-FR" sz="1200" b="1" i="0" noProof="1" smtClean="0">
                <a:solidFill>
                  <a:schemeClr val="tx1"/>
                </a:solidFill>
                <a:latin typeface="Segoe UI"/>
                <a:ea typeface="Times New Roman"/>
                <a:cs typeface="+mn-cs"/>
              </a:rPr>
              <a:t>Hauteur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17,78 cm</a:t>
            </a:r>
            <a:r>
              <a:rPr lang="fr-FR" sz="1200" b="0" i="0" noProof="1" smtClean="0">
                <a:solidFill>
                  <a:schemeClr val="tx1"/>
                </a:solidFill>
                <a:latin typeface="Segoe UI"/>
                <a:ea typeface="Times New Roman"/>
                <a:cs typeface="+mn-cs"/>
              </a:rPr>
              <a:t> et l’option </a:t>
            </a:r>
            <a:r>
              <a:rPr lang="fr-FR" sz="1200" b="1" i="0" noProof="1" smtClean="0">
                <a:solidFill>
                  <a:schemeClr val="tx1"/>
                </a:solidFill>
                <a:latin typeface="Segoe UI"/>
                <a:ea typeface="Times New Roman"/>
                <a:cs typeface="+mn-cs"/>
              </a:rPr>
              <a:t>Largeur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24,13 cm</a:t>
            </a:r>
            <a:r>
              <a:rPr lang="fr-FR" sz="1200" b="0" i="0" noProof="1" smtClean="0">
                <a:solidFill>
                  <a:schemeClr val="tx1"/>
                </a:solidFill>
                <a:latin typeface="Segoe UI"/>
                <a:ea typeface="Times New Roman"/>
                <a:cs typeface="+mn-cs"/>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cliquez sur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-12,06 cm</a:t>
            </a:r>
            <a:r>
              <a:rPr lang="fr-FR" sz="1200" b="0" i="0" noProof="1" smtClean="0">
                <a:solidFill>
                  <a:schemeClr val="tx1"/>
                </a:solidFill>
                <a:latin typeface="Segoe UI"/>
                <a:ea typeface="Times New Roman"/>
                <a:cs typeface="Times New Roman"/>
              </a:rPr>
              <a:t> et l’option </a:t>
            </a:r>
            <a:r>
              <a:rPr lang="fr-FR" sz="1200" b="1" i="0" noProof="1" smtClean="0">
                <a:solidFill>
                  <a:schemeClr val="tx1"/>
                </a:solidFill>
                <a:latin typeface="Segoe UI"/>
                <a:ea typeface="Times New Roman"/>
                <a:cs typeface="Times New Roman"/>
              </a:rPr>
              <a:t>Vertical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dégradé</a:t>
            </a:r>
            <a:r>
              <a:rPr lang="fr-FR" sz="1200" b="0" i="0" noProof="1" smtClean="0">
                <a:solidFill>
                  <a:schemeClr val="tx1"/>
                </a:solidFill>
                <a:latin typeface="Segoe UI"/>
                <a:ea typeface="Calibri"/>
                <a:cs typeface="Times New Roman"/>
              </a:rPr>
              <a:t>,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bas</a:t>
            </a:r>
            <a:r>
              <a:rPr lang="fr-FR" sz="1200" b="0" i="0" noProof="1" smtClean="0">
                <a:solidFill>
                  <a:schemeClr val="tx1"/>
                </a:solidFill>
                <a:latin typeface="Segoe UI"/>
                <a:ea typeface="Calibri"/>
                <a:cs typeface="Times New Roman"/>
              </a:rPr>
              <a:t> (première ligne, deuxième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deux points apparaissent sur le curseur. Personnalisez les points de dégradé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deuxième point sur le curseur,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Indigo, Accentuation5, plus clair 80 %</a:t>
            </a:r>
            <a:r>
              <a:rPr lang="fr-FR" sz="1200" b="0" i="0" noProof="1" smtClean="0">
                <a:solidFill>
                  <a:schemeClr val="tx1"/>
                </a:solidFill>
                <a:latin typeface="Segoe UI"/>
                <a:ea typeface="Calibri"/>
                <a:cs typeface="Times New Roman"/>
              </a:rPr>
              <a:t> (seconde ligne, neuvième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90 %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4,5 pt</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45720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texte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de titre souhaité (Titre).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liste Police, sélectionnez </a:t>
            </a:r>
            <a:r>
              <a:rPr lang="fr-FR" sz="1200" b="1" i="0" noProof="1" smtClean="0">
                <a:solidFill>
                  <a:schemeClr val="tx1"/>
                </a:solidFill>
                <a:latin typeface="Segoe UI"/>
                <a:ea typeface="Calibri"/>
                <a:cs typeface="Times New Roman"/>
              </a:rPr>
              <a:t>Calibri (En-têtes)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Cliquez sur l’icône </a:t>
            </a:r>
            <a:r>
              <a:rPr lang="fr-FR" sz="1200" b="1" i="0" noProof="1" smtClean="0">
                <a:solidFill>
                  <a:schemeClr val="tx1"/>
                </a:solidFill>
                <a:latin typeface="Segoe UI"/>
                <a:ea typeface="Calibri"/>
                <a:cs typeface="Times New Roman"/>
              </a:rPr>
              <a:t>Gras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Taille de police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36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Paragraphe</a:t>
            </a:r>
            <a:r>
              <a:rPr lang="fr-FR" sz="1200" b="0" i="0" noProof="1" smtClean="0">
                <a:solidFill>
                  <a:schemeClr val="tx1"/>
                </a:solidFill>
                <a:latin typeface="Segoe UI"/>
                <a:ea typeface="Calibri"/>
                <a:cs typeface="Times New Roman"/>
              </a:rPr>
              <a:t>, cliquez sur l’icône </a:t>
            </a:r>
            <a:r>
              <a:rPr lang="fr-FR" sz="1200" b="1" i="0" noProof="1" smtClean="0">
                <a:solidFill>
                  <a:schemeClr val="tx1"/>
                </a:solidFill>
                <a:latin typeface="Segoe UI"/>
                <a:ea typeface="Calibri"/>
                <a:cs typeface="Times New Roman"/>
              </a:rPr>
              <a:t>Centrer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Sélectionnez la zone de texte. Sous </a:t>
            </a:r>
            <a:r>
              <a:rPr lang="fr-FR" sz="1200" b="1" i="0" noProof="1" smtClean="0">
                <a:solidFill>
                  <a:srgbClr val="000000"/>
                </a:solidFill>
                <a:latin typeface="Segoe UI"/>
                <a:ea typeface="Times New Roman"/>
                <a:cs typeface="Times New Roman"/>
              </a:rPr>
              <a:t>Outils de dessins</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WordArt</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Effets de mise en forme d’un texte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Effets de mise en forme d’un 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Présélections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Variations de réflexion</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Semi-réflexion, décalage4</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pts</a:t>
            </a:r>
            <a:r>
              <a:rPr lang="fr-FR" sz="1200" b="0" i="0" noProof="1" smtClean="0">
                <a:solidFill>
                  <a:schemeClr val="tx1"/>
                </a:solidFill>
                <a:latin typeface="Segoe UI"/>
                <a:ea typeface="Calibri"/>
                <a:cs typeface="Times New Roman"/>
              </a:rPr>
              <a:t> (seconde ligne, deuxième option à partir de la gauche).  Fermez la boîte de dialogue</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Effets de mise en forme d’un texte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ouvrir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11,61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 Fermez la boîte de dialogue </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Format de la forme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du corps souhaité.</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Calibri</a:t>
            </a:r>
            <a:r>
              <a:rPr lang="fr-FR" sz="1200" b="0" i="0" noProof="1" smtClean="0">
                <a:solidFill>
                  <a:schemeClr val="tx1"/>
                </a:solidFill>
                <a:latin typeface="Segoe UI"/>
                <a:ea typeface="Calibri"/>
                <a:cs typeface="Times New Roman"/>
              </a:rPr>
              <a:t> dans la liste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28</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 </a:t>
            </a:r>
            <a:r>
              <a:rPr lang="fr-FR" sz="1200" b="0" i="0" noProof="1" smtClean="0">
                <a:solidFill>
                  <a:schemeClr val="tx1"/>
                </a:solidFill>
                <a:latin typeface="Segoe UI"/>
                <a:ea typeface="Calibri"/>
                <a:cs typeface="Times New Roman"/>
              </a:rPr>
              <a:t>dans la liste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de police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lancer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Dans le volet gauche, sélectionnez ensuite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12,7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4,82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d’arrière-plan de cette diapositive, procédez comme suit :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l’onglet </a:t>
            </a:r>
            <a:r>
              <a:rPr lang="fr-FR" sz="1200" b="1" i="0" noProof="1" smtClean="0">
                <a:solidFill>
                  <a:srgbClr val="000000"/>
                </a:solidFill>
                <a:latin typeface="Segoe UI"/>
                <a:ea typeface="Times New Roman"/>
                <a:cs typeface="Times New Roman"/>
              </a:rPr>
              <a:t>Création</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Arrière-plan</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Mise en forme de l’arrière-plan</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Mise en forme de l’arrière-plan, cliquez sur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Remplissage dégradé</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haut</a:t>
            </a:r>
            <a:r>
              <a:rPr lang="fr-FR" sz="1200" b="0" i="0" noProof="1" smtClean="0">
                <a:solidFill>
                  <a:schemeClr val="tx1"/>
                </a:solidFill>
                <a:latin typeface="Segoe UI"/>
                <a:ea typeface="Calibri"/>
                <a:cs typeface="Times New Roman"/>
              </a:rPr>
              <a:t> (seconde ligne, deuxième option à partir de la gauche).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Angle</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270 degrés</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quatre points apparaissent sur le curseur.</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deuxième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troisième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quatrième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60 %</a:t>
            </a:r>
            <a:r>
              <a:rPr lang="fr-FR" sz="1200" b="0" i="0" noProof="1" smtClean="0">
                <a:solidFill>
                  <a:schemeClr val="tx1"/>
                </a:solidFill>
                <a:latin typeface="Segoe UI"/>
                <a:ea typeface="Calibri"/>
                <a:cs typeface="Times New Roman"/>
              </a:rPr>
              <a:t> (troisième ligne, quatrième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Mise en forme de l’arrière-plan</a:t>
            </a:r>
            <a:r>
              <a:rPr lang="fr-FR" sz="1200" b="0" i="0" noProof="1" smtClean="0">
                <a:solidFill>
                  <a:schemeClr val="tx1"/>
                </a:solidFill>
                <a:latin typeface="Segoe UI"/>
                <a:ea typeface="Calibri"/>
                <a:cs typeface="Times New Roman"/>
              </a:rPr>
              <a:t>.</a:t>
            </a:r>
          </a:p>
          <a:p>
            <a:pPr marL="0" algn="l" defTabSz="914400">
              <a:buNone/>
            </a:pPr>
            <a:endParaRPr lang="fr-FR" sz="1200" noProof="1" smtClean="0"/>
          </a:p>
        </p:txBody>
      </p:sp>
      <p:sp>
        <p:nvSpPr>
          <p:cNvPr id="6" name="Slide Image Placeholder 5"/>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val="337073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Demi-cercle</a:t>
            </a:r>
          </a:p>
          <a:p>
            <a:pPr marL="457200" marR="0" indent="-228600" algn="l" defTabSz="914400">
              <a:lnSpc>
                <a:spcPct val="115000"/>
              </a:lnSpc>
              <a:spcBef>
                <a:spcPts val="600"/>
              </a:spcBef>
              <a:spcAft>
                <a:spcPts val="0"/>
              </a:spcAft>
              <a:buNone/>
            </a:pPr>
            <a:endParaRPr lang="fr-FR" sz="1050" noProof="1" smtClean="0">
              <a:latin typeface="+mn-lt"/>
              <a:ea typeface="Calibri"/>
              <a:cs typeface="Times New Roman"/>
            </a:endParaRP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(Avancé)</a:t>
            </a: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 </a:t>
            </a:r>
          </a:p>
          <a:p>
            <a:pPr marL="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Diapositives</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Disposition</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Vide</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Création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Thèmes</a:t>
            </a:r>
            <a:r>
              <a:rPr lang="fr-FR" sz="1200" b="0" i="0" noProof="1" smtClean="0">
                <a:solidFill>
                  <a:schemeClr val="tx1"/>
                </a:solidFill>
                <a:latin typeface="Segoe UI"/>
                <a:ea typeface="Calibri"/>
                <a:cs typeface="Times New Roman"/>
              </a:rPr>
              <a:t>, cliquez sur la flèche en regard de </a:t>
            </a:r>
            <a:r>
              <a:rPr lang="fr-FR" sz="1200" b="1" i="0" noProof="1" smtClean="0">
                <a:solidFill>
                  <a:schemeClr val="tx1"/>
                </a:solidFill>
                <a:latin typeface="Segoe UI"/>
                <a:ea typeface="Calibri"/>
                <a:cs typeface="Times New Roman"/>
              </a:rPr>
              <a:t>Couleurs</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Métro</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Média</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Vidéo</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Vidéo à partir du fichier</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le volet gauche de la boîte de dialogue </a:t>
            </a:r>
            <a:r>
              <a:rPr lang="fr-FR" sz="1200" b="1" i="0" noProof="1" smtClean="0">
                <a:solidFill>
                  <a:schemeClr val="tx1"/>
                </a:solidFill>
                <a:latin typeface="Segoe UI"/>
                <a:ea typeface="Calibri"/>
                <a:cs typeface="Times New Roman"/>
              </a:rPr>
              <a:t>Insérer une vidéo</a:t>
            </a:r>
            <a:r>
              <a:rPr lang="fr-FR" sz="1200" b="0" i="0" noProof="1" smtClean="0">
                <a:solidFill>
                  <a:schemeClr val="tx1"/>
                </a:solidFill>
                <a:latin typeface="Segoe UI"/>
                <a:ea typeface="Calibri"/>
                <a:cs typeface="Times New Roman"/>
              </a:rPr>
              <a:t>, cliquez sur le lecteur ou la bibliothèque contenant la vidéo. Dans le volet droit de la boîte de dialogue, cliquez sur la vidéo voulue, puis cliquez sur </a:t>
            </a:r>
            <a:r>
              <a:rPr lang="fr-FR" sz="1200" b="1" i="0" noProof="1" smtClean="0">
                <a:solidFill>
                  <a:schemeClr val="tx1"/>
                </a:solidFill>
                <a:latin typeface="Segoe UI"/>
                <a:ea typeface="Calibri"/>
                <a:cs typeface="Times New Roman"/>
              </a:rPr>
              <a:t>Insérer</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rgbClr val="000000"/>
              </a:buClr>
              <a:buFont typeface="Arial"/>
              <a:buChar char="•"/>
            </a:pPr>
            <a:r>
              <a:rPr lang="fr-FR" sz="1200" b="1" i="0" noProof="1" smtClean="0">
                <a:solidFill>
                  <a:srgbClr val="000000"/>
                </a:solidFill>
                <a:latin typeface="Segoe UI"/>
                <a:ea typeface="Calibri"/>
                <a:cs typeface="Times New Roman"/>
              </a:rPr>
              <a:t>Conseil</a:t>
            </a:r>
            <a:r>
              <a:rPr lang="fr-FR" sz="1200" b="0" i="0" noProof="1" smtClean="0">
                <a:solidFill>
                  <a:srgbClr val="000000"/>
                </a:solidFill>
                <a:latin typeface="Segoe UI"/>
                <a:ea typeface="Calibri"/>
                <a:cs typeface="Times New Roman"/>
              </a:rPr>
              <a:t> : pour obtenir des résultats optimaux, utilisez une vidéo dont le format est carré ou utilisez l’outil de rognage pour que le format de la vidéo soit carré sur la diapositive.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Forme de la vidéo</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Styles de vidéo</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Corde</a:t>
            </a:r>
            <a:r>
              <a:rPr lang="fr-FR" sz="1200" b="0" i="0" noProof="1" smtClean="0">
                <a:solidFill>
                  <a:schemeClr val="tx1"/>
                </a:solidFill>
                <a:latin typeface="Segoe UI"/>
                <a:ea typeface="Calibri"/>
                <a:cs typeface="Times New Roman"/>
              </a:rPr>
              <a:t> (deuxième ligne, deuxième option à partir de la gauche).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supérieure dans le sens inverse des aiguilles d’une montre en vous arrêtant en bas, au centre. Vous devez être aligné avec la poignée de redimensionnement en bas, au centre.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seconde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dans le sens inverse des aiguilles d’une montre en vous arrêtant en haut, au centre. Vous devez être aligné avec la poignée de redimensionnement en haut, au centre, ce qui crée un demi-cercle.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La vidéo étant toujours sélectionnée, s</a:t>
            </a:r>
            <a:r>
              <a:rPr lang="fr-FR" sz="1200" b="0" i="0" noProof="1" smtClean="0">
                <a:solidFill>
                  <a:srgbClr val="000000"/>
                </a:solidFill>
                <a:latin typeface="Segoe UI"/>
                <a:ea typeface="Times New Roman"/>
                <a:cs typeface="Times New Roman"/>
              </a:rPr>
              <a:t>ous </a:t>
            </a:r>
            <a:r>
              <a:rPr lang="fr-FR" sz="1200" b="1" i="0" noProof="1" smtClean="0">
                <a:solidFill>
                  <a:srgbClr val="000000"/>
                </a:solidFill>
                <a:latin typeface="Segoe UI"/>
                <a:ea typeface="Times New Roman"/>
                <a:cs typeface="Times New Roman"/>
              </a:rPr>
              <a:t>Outils vidéo</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de vidéo</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vidéo</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 sur la diapositive</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-8,71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également sur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Couleur : </a:t>
            </a:r>
            <a:r>
              <a:rPr lang="fr-FR" sz="1200" b="1" i="0" noProof="1" smtClean="0">
                <a:solidFill>
                  <a:schemeClr val="tx1"/>
                </a:solidFill>
                <a:latin typeface="Segoe UI"/>
                <a:ea typeface="Calibri"/>
                <a:cs typeface="Times New Roman"/>
              </a:rPr>
              <a:t>Noir, Texte 1</a:t>
            </a:r>
            <a:r>
              <a:rPr lang="fr-FR" sz="1200" b="0" i="0" noProof="1" smtClean="0">
                <a:solidFill>
                  <a:schemeClr val="tx1"/>
                </a:solidFill>
                <a:latin typeface="Segoe UI"/>
                <a:ea typeface="Calibri"/>
                <a:cs typeface="Times New Roman"/>
              </a:rPr>
              <a:t> (sous Couleurs du thème, première ligne, deuxième option à partir de la gauche)</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Transparence : </a:t>
            </a:r>
            <a:r>
              <a:rPr lang="fr-FR" sz="1200" b="1" i="0" noProof="1" smtClean="0">
                <a:solidFill>
                  <a:schemeClr val="tx1"/>
                </a:solidFill>
                <a:latin typeface="Segoe UI"/>
                <a:ea typeface="Calibri"/>
                <a:cs typeface="Times New Roman"/>
              </a:rPr>
              <a:t>14 %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Taille :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Flou : </a:t>
            </a:r>
            <a:r>
              <a:rPr lang="fr-FR" sz="1200" b="1" i="0" noProof="1" smtClean="0">
                <a:solidFill>
                  <a:schemeClr val="tx1"/>
                </a:solidFill>
                <a:latin typeface="Segoe UI"/>
                <a:ea typeface="Calibri"/>
                <a:cs typeface="Times New Roman"/>
              </a:rPr>
              <a:t>20 pt</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Angle : </a:t>
            </a:r>
            <a:r>
              <a:rPr lang="fr-FR" sz="1200" b="1" i="0" noProof="1" smtClean="0">
                <a:solidFill>
                  <a:schemeClr val="tx1"/>
                </a:solidFill>
                <a:latin typeface="Segoe UI"/>
                <a:ea typeface="Calibri"/>
                <a:cs typeface="Times New Roman"/>
              </a:rPr>
              <a:t>0°</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Distance : </a:t>
            </a:r>
            <a:r>
              <a:rPr lang="fr-FR" sz="1200" b="1" i="0" noProof="1" smtClean="0">
                <a:solidFill>
                  <a:schemeClr val="tx1"/>
                </a:solidFill>
                <a:latin typeface="Segoe UI"/>
                <a:ea typeface="Calibri"/>
                <a:cs typeface="Times New Roman"/>
              </a:rPr>
              <a:t>3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Haut</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Cercle </a:t>
            </a:r>
            <a:r>
              <a:rPr lang="fr-FR" sz="1200" b="0" i="0" noProof="1" smtClean="0">
                <a:solidFill>
                  <a:schemeClr val="tx1"/>
                </a:solidFill>
                <a:latin typeface="Segoe UI"/>
                <a:ea typeface="Calibri"/>
                <a:cs typeface="Times New Roman"/>
              </a:rPr>
              <a:t>(première option, première ligne). </a:t>
            </a:r>
            <a:r>
              <a:rPr lang="fr-FR" sz="1200" b="0" i="0" baseline="0" noProof="1" smtClean="0">
                <a:solidFill>
                  <a:schemeClr val="tx1"/>
                </a:solidFill>
                <a:latin typeface="Segoe UI"/>
                <a:ea typeface="Calibri"/>
                <a:cs typeface="Times New Roman"/>
              </a:rPr>
              <a:t>Fermez ensuite la boîte de dialogue </a:t>
            </a:r>
            <a:r>
              <a:rPr lang="fr-FR" sz="1200" b="1" i="0" baseline="0" noProof="1" smtClean="0">
                <a:solidFill>
                  <a:schemeClr val="tx1"/>
                </a:solidFill>
                <a:latin typeface="Segoe UI"/>
                <a:ea typeface="Calibri"/>
                <a:cs typeface="Times New Roman"/>
              </a:rPr>
              <a:t>Format vidéo</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Animations</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Minutage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Avec la précédente</a:t>
            </a:r>
            <a:r>
              <a:rPr lang="fr-FR" sz="1200" b="0" i="0" noProof="1" smtClean="0">
                <a:solidFill>
                  <a:schemeClr val="tx1"/>
                </a:solidFill>
                <a:latin typeface="Segoe UI"/>
                <a:ea typeface="Calibri"/>
                <a:cs typeface="Times New Roman"/>
              </a:rPr>
              <a:t> à droite de l’option </a:t>
            </a:r>
            <a:r>
              <a:rPr lang="fr-FR" sz="1200" b="1" i="0" noProof="1" smtClean="0">
                <a:solidFill>
                  <a:schemeClr val="tx1"/>
                </a:solidFill>
                <a:latin typeface="Segoe UI"/>
                <a:ea typeface="Calibri"/>
                <a:cs typeface="Times New Roman"/>
              </a:rPr>
              <a:t>Démarrer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Boucle jusqu’à l’arrêt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Options vidéo</a:t>
            </a:r>
            <a:r>
              <a:rPr lang="fr-FR" sz="1200" b="0" i="0" noProof="1" smtClean="0">
                <a:solidFill>
                  <a:schemeClr val="tx1"/>
                </a:solidFill>
                <a:latin typeface="Segoe UI"/>
                <a:ea typeface="Calibri"/>
                <a:cs typeface="Times New Roman"/>
              </a:rPr>
              <a:t> de l’onglet </a:t>
            </a:r>
            <a:r>
              <a:rPr lang="fr-FR" sz="1200" b="1" i="0" noProof="1" smtClean="0">
                <a:solidFill>
                  <a:schemeClr val="tx1"/>
                </a:solidFill>
                <a:latin typeface="Segoe UI"/>
                <a:ea typeface="Calibri"/>
                <a:cs typeface="Times New Roman"/>
              </a:rPr>
              <a:t>Lecture</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forme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Formes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Arc</a:t>
            </a:r>
            <a:r>
              <a:rPr lang="fr-FR" sz="1200" b="0" i="0" noProof="1" smtClean="0">
                <a:solidFill>
                  <a:schemeClr val="tx1"/>
                </a:solidFill>
                <a:latin typeface="Segoe UI"/>
                <a:ea typeface="Calibri"/>
                <a:cs typeface="Times New Roman"/>
              </a:rPr>
              <a:t> (troisième ligne, douzième option à partir de la gauche). Dans la diapositive, faites glisser le pointeur pour tracer un arc.</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Faites glisser la </a:t>
            </a:r>
            <a:r>
              <a:rPr lang="fr-FR" sz="1200" b="1" i="0" noProof="1" smtClean="0">
                <a:solidFill>
                  <a:schemeClr val="tx1"/>
                </a:solidFill>
                <a:latin typeface="Segoe UI"/>
                <a:ea typeface="Calibri"/>
                <a:cs typeface="Times New Roman"/>
              </a:rPr>
              <a:t>poignée de réglage jaune</a:t>
            </a:r>
            <a:r>
              <a:rPr lang="fr-FR" sz="1200" b="0" i="0" noProof="1" smtClean="0">
                <a:solidFill>
                  <a:schemeClr val="tx1"/>
                </a:solidFill>
                <a:latin typeface="Segoe UI"/>
                <a:ea typeface="Calibri"/>
                <a:cs typeface="Times New Roman"/>
              </a:rPr>
              <a:t> droite jusqu’au centre, en bas pour créer un demi-cercle.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Hauteur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16,87 cm</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Largeur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25,4 cm</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L’arc étant sélectionné,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sélectionnez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12,72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plein</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50 %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1,5 pt</a:t>
            </a:r>
            <a:r>
              <a:rPr lang="fr-FR" sz="1200" b="0" i="0" noProof="1" smtClean="0">
                <a:solidFill>
                  <a:schemeClr val="tx1"/>
                </a:solidFill>
                <a:latin typeface="Segoe UI"/>
                <a:ea typeface="Calibri"/>
                <a:cs typeface="Times New Roman"/>
              </a:rPr>
              <a:t>. 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Presse-papiers</a:t>
            </a:r>
            <a:r>
              <a:rPr lang="fr-FR" sz="1200" b="0" i="0" noProof="1" smtClean="0">
                <a:solidFill>
                  <a:schemeClr val="tx1"/>
                </a:solidFill>
                <a:latin typeface="Segoe UI"/>
                <a:ea typeface="Calibri"/>
                <a:cs typeface="Times New Roman"/>
              </a:rPr>
              <a:t>, cliquez sur la flèche en regard de l’option </a:t>
            </a:r>
            <a:r>
              <a:rPr lang="fr-FR" sz="1200" b="1" i="0" noProof="1" smtClean="0">
                <a:solidFill>
                  <a:schemeClr val="tx1"/>
                </a:solidFill>
                <a:latin typeface="Segoe UI"/>
                <a:ea typeface="Calibri"/>
                <a:cs typeface="Times New Roman"/>
              </a:rPr>
              <a:t>Copier</a:t>
            </a:r>
            <a:r>
              <a:rPr lang="fr-FR" sz="1200" b="0" i="0" noProof="1" smtClean="0">
                <a:solidFill>
                  <a:schemeClr val="tx1"/>
                </a:solidFill>
                <a:latin typeface="Segoe UI"/>
                <a:ea typeface="Calibri"/>
                <a:cs typeface="Times New Roman"/>
              </a:rPr>
              <a:t>, puis cliquez sur </a:t>
            </a:r>
            <a:r>
              <a:rPr lang="fr-FR" sz="1200" b="1" i="0" noProof="1" smtClean="0">
                <a:solidFill>
                  <a:schemeClr val="tx1"/>
                </a:solidFill>
                <a:latin typeface="Segoe UI"/>
                <a:ea typeface="Calibri"/>
                <a:cs typeface="Times New Roman"/>
              </a:rPr>
              <a:t>Dupliquer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second arc. </a:t>
            </a: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spcBef>
                <a:spcPts val="600"/>
              </a:spcBef>
              <a:spcAft>
                <a:spcPts val="0"/>
              </a:spcAft>
              <a:buFont typeface="Calibri"/>
              <a:buAutoNum type="arabicPeriod"/>
            </a:pPr>
            <a:r>
              <a:rPr lang="fr-FR" sz="1200" b="0" i="0" noProof="1" smtClean="0">
                <a:solidFill>
                  <a:schemeClr val="tx1"/>
                </a:solidFill>
                <a:latin typeface="Segoe UI"/>
                <a:ea typeface="Times New Roman"/>
                <a:cs typeface="+mn-cs"/>
              </a:rPr>
              <a:t>Dans la boîte de dialogue </a:t>
            </a:r>
            <a:r>
              <a:rPr lang="fr-FR" sz="1200" b="1" i="0" noProof="1" smtClean="0">
                <a:solidFill>
                  <a:schemeClr val="tx1"/>
                </a:solidFill>
                <a:latin typeface="Segoe UI"/>
                <a:ea typeface="Times New Roman"/>
                <a:cs typeface="+mn-cs"/>
              </a:rPr>
              <a:t>Format de la forme</a:t>
            </a:r>
            <a:r>
              <a:rPr lang="fr-FR" sz="1200" b="0" i="0" noProof="1" smtClean="0">
                <a:solidFill>
                  <a:schemeClr val="tx1"/>
                </a:solidFill>
                <a:latin typeface="Segoe UI"/>
                <a:ea typeface="Times New Roman"/>
                <a:cs typeface="+mn-cs"/>
              </a:rPr>
              <a:t>, cliquez sur </a:t>
            </a:r>
            <a:r>
              <a:rPr lang="fr-FR" sz="1200" b="1" i="0" noProof="1" smtClean="0">
                <a:solidFill>
                  <a:schemeClr val="tx1"/>
                </a:solidFill>
                <a:latin typeface="Segoe UI"/>
                <a:ea typeface="Times New Roman"/>
                <a:cs typeface="+mn-cs"/>
              </a:rPr>
              <a:t>Taille</a:t>
            </a:r>
            <a:r>
              <a:rPr lang="fr-FR" sz="1200" b="0" i="0" noProof="1" smtClean="0">
                <a:solidFill>
                  <a:schemeClr val="tx1"/>
                </a:solidFill>
                <a:latin typeface="Segoe UI"/>
                <a:ea typeface="Times New Roman"/>
                <a:cs typeface="+mn-cs"/>
              </a:rPr>
              <a:t> dans le volet gauche. Dans le volet droit, sous </a:t>
            </a:r>
            <a:r>
              <a:rPr lang="fr-FR" sz="1200" b="1" i="0" noProof="1" smtClean="0">
                <a:solidFill>
                  <a:schemeClr val="tx1"/>
                </a:solidFill>
                <a:latin typeface="Segoe UI"/>
                <a:ea typeface="Times New Roman"/>
                <a:cs typeface="+mn-cs"/>
              </a:rPr>
              <a:t>Taille et rotation</a:t>
            </a:r>
            <a:r>
              <a:rPr lang="fr-FR" sz="1200" b="0" i="0" noProof="1" smtClean="0">
                <a:solidFill>
                  <a:schemeClr val="tx1"/>
                </a:solidFill>
                <a:latin typeface="Segoe UI"/>
                <a:ea typeface="Times New Roman"/>
                <a:cs typeface="+mn-cs"/>
              </a:rPr>
              <a:t>, définissez l’option </a:t>
            </a:r>
            <a:r>
              <a:rPr lang="fr-FR" sz="1200" b="1" i="0" noProof="1" smtClean="0">
                <a:solidFill>
                  <a:schemeClr val="tx1"/>
                </a:solidFill>
                <a:latin typeface="Segoe UI"/>
                <a:ea typeface="Times New Roman"/>
                <a:cs typeface="+mn-cs"/>
              </a:rPr>
              <a:t>Hauteur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17,78 cm</a:t>
            </a:r>
            <a:r>
              <a:rPr lang="fr-FR" sz="1200" b="0" i="0" noProof="1" smtClean="0">
                <a:solidFill>
                  <a:schemeClr val="tx1"/>
                </a:solidFill>
                <a:latin typeface="Segoe UI"/>
                <a:ea typeface="Times New Roman"/>
                <a:cs typeface="+mn-cs"/>
              </a:rPr>
              <a:t> et l’option </a:t>
            </a:r>
            <a:r>
              <a:rPr lang="fr-FR" sz="1200" b="1" i="0" noProof="1" smtClean="0">
                <a:solidFill>
                  <a:schemeClr val="tx1"/>
                </a:solidFill>
                <a:latin typeface="Segoe UI"/>
                <a:ea typeface="Times New Roman"/>
                <a:cs typeface="+mn-cs"/>
              </a:rPr>
              <a:t>Largeur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24,13 cm</a:t>
            </a:r>
            <a:r>
              <a:rPr lang="fr-FR" sz="1200" b="0" i="0" noProof="1" smtClean="0">
                <a:solidFill>
                  <a:schemeClr val="tx1"/>
                </a:solidFill>
                <a:latin typeface="Segoe UI"/>
                <a:ea typeface="Times New Roman"/>
                <a:cs typeface="+mn-cs"/>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cliquez sur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-12,06 cm</a:t>
            </a:r>
            <a:r>
              <a:rPr lang="fr-FR" sz="1200" b="0" i="0" noProof="1" smtClean="0">
                <a:solidFill>
                  <a:schemeClr val="tx1"/>
                </a:solidFill>
                <a:latin typeface="Segoe UI"/>
                <a:ea typeface="Times New Roman"/>
                <a:cs typeface="Times New Roman"/>
              </a:rPr>
              <a:t> et l’option </a:t>
            </a:r>
            <a:r>
              <a:rPr lang="fr-FR" sz="1200" b="1" i="0" noProof="1" smtClean="0">
                <a:solidFill>
                  <a:schemeClr val="tx1"/>
                </a:solidFill>
                <a:latin typeface="Segoe UI"/>
                <a:ea typeface="Times New Roman"/>
                <a:cs typeface="Times New Roman"/>
              </a:rPr>
              <a:t>Vertical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dégradé</a:t>
            </a:r>
            <a:r>
              <a:rPr lang="fr-FR" sz="1200" b="0" i="0" noProof="1" smtClean="0">
                <a:solidFill>
                  <a:schemeClr val="tx1"/>
                </a:solidFill>
                <a:latin typeface="Segoe UI"/>
                <a:ea typeface="Calibri"/>
                <a:cs typeface="Times New Roman"/>
              </a:rPr>
              <a:t>,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bas</a:t>
            </a:r>
            <a:r>
              <a:rPr lang="fr-FR" sz="1200" b="0" i="0" noProof="1" smtClean="0">
                <a:solidFill>
                  <a:schemeClr val="tx1"/>
                </a:solidFill>
                <a:latin typeface="Segoe UI"/>
                <a:ea typeface="Calibri"/>
                <a:cs typeface="Times New Roman"/>
              </a:rPr>
              <a:t> (première ligne, deuxième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deux points apparaissent sur le curseur. Personnalisez les points de dégradé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deuxième point sur le curseur,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Indigo, Accentuation5, plus clair 80 %</a:t>
            </a:r>
            <a:r>
              <a:rPr lang="fr-FR" sz="1200" b="0" i="0" noProof="1" smtClean="0">
                <a:solidFill>
                  <a:schemeClr val="tx1"/>
                </a:solidFill>
                <a:latin typeface="Segoe UI"/>
                <a:ea typeface="Calibri"/>
                <a:cs typeface="Times New Roman"/>
              </a:rPr>
              <a:t> (seconde ligne, neuvième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90 %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4,5 pt</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45720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texte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de titre souhaité (Titre).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liste Police, sélectionnez </a:t>
            </a:r>
            <a:r>
              <a:rPr lang="fr-FR" sz="1200" b="1" i="0" noProof="1" smtClean="0">
                <a:solidFill>
                  <a:schemeClr val="tx1"/>
                </a:solidFill>
                <a:latin typeface="Segoe UI"/>
                <a:ea typeface="Calibri"/>
                <a:cs typeface="Times New Roman"/>
              </a:rPr>
              <a:t>Calibri (En-têtes)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Cliquez sur l’icône </a:t>
            </a:r>
            <a:r>
              <a:rPr lang="fr-FR" sz="1200" b="1" i="0" noProof="1" smtClean="0">
                <a:solidFill>
                  <a:schemeClr val="tx1"/>
                </a:solidFill>
                <a:latin typeface="Segoe UI"/>
                <a:ea typeface="Calibri"/>
                <a:cs typeface="Times New Roman"/>
              </a:rPr>
              <a:t>Gras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Taille de police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36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Paragraphe</a:t>
            </a:r>
            <a:r>
              <a:rPr lang="fr-FR" sz="1200" b="0" i="0" noProof="1" smtClean="0">
                <a:solidFill>
                  <a:schemeClr val="tx1"/>
                </a:solidFill>
                <a:latin typeface="Segoe UI"/>
                <a:ea typeface="Calibri"/>
                <a:cs typeface="Times New Roman"/>
              </a:rPr>
              <a:t>, cliquez sur l’icône </a:t>
            </a:r>
            <a:r>
              <a:rPr lang="fr-FR" sz="1200" b="1" i="0" noProof="1" smtClean="0">
                <a:solidFill>
                  <a:schemeClr val="tx1"/>
                </a:solidFill>
                <a:latin typeface="Segoe UI"/>
                <a:ea typeface="Calibri"/>
                <a:cs typeface="Times New Roman"/>
              </a:rPr>
              <a:t>Centrer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Sélectionnez la zone de texte. Sous </a:t>
            </a:r>
            <a:r>
              <a:rPr lang="fr-FR" sz="1200" b="1" i="0" noProof="1" smtClean="0">
                <a:solidFill>
                  <a:srgbClr val="000000"/>
                </a:solidFill>
                <a:latin typeface="Segoe UI"/>
                <a:ea typeface="Times New Roman"/>
                <a:cs typeface="Times New Roman"/>
              </a:rPr>
              <a:t>Outils de dessins</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WordArt</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Effets de mise en forme d’un texte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Effets de mise en forme d’un 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Présélections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Variations de réflexion</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Semi-réflexion, décalage4</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pts</a:t>
            </a:r>
            <a:r>
              <a:rPr lang="fr-FR" sz="1200" b="0" i="0" noProof="1" smtClean="0">
                <a:solidFill>
                  <a:schemeClr val="tx1"/>
                </a:solidFill>
                <a:latin typeface="Segoe UI"/>
                <a:ea typeface="Calibri"/>
                <a:cs typeface="Times New Roman"/>
              </a:rPr>
              <a:t> (seconde ligne, deuxième option à partir de la gauche).  Fermez la boîte de dialogue</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Effets de mise en forme d’un texte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ouvrir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11,61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 Fermez la boîte de dialogue </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Format de la forme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du corps souhaité.</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Calibri</a:t>
            </a:r>
            <a:r>
              <a:rPr lang="fr-FR" sz="1200" b="0" i="0" noProof="1" smtClean="0">
                <a:solidFill>
                  <a:schemeClr val="tx1"/>
                </a:solidFill>
                <a:latin typeface="Segoe UI"/>
                <a:ea typeface="Calibri"/>
                <a:cs typeface="Times New Roman"/>
              </a:rPr>
              <a:t> dans la liste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28</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 </a:t>
            </a:r>
            <a:r>
              <a:rPr lang="fr-FR" sz="1200" b="0" i="0" noProof="1" smtClean="0">
                <a:solidFill>
                  <a:schemeClr val="tx1"/>
                </a:solidFill>
                <a:latin typeface="Segoe UI"/>
                <a:ea typeface="Calibri"/>
                <a:cs typeface="Times New Roman"/>
              </a:rPr>
              <a:t>dans la liste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de police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lancer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Dans le volet gauche, sélectionnez ensuite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12,7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4,82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d’arrière-plan de cette diapositive, procédez comme suit :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l’onglet </a:t>
            </a:r>
            <a:r>
              <a:rPr lang="fr-FR" sz="1200" b="1" i="0" noProof="1" smtClean="0">
                <a:solidFill>
                  <a:srgbClr val="000000"/>
                </a:solidFill>
                <a:latin typeface="Segoe UI"/>
                <a:ea typeface="Times New Roman"/>
                <a:cs typeface="Times New Roman"/>
              </a:rPr>
              <a:t>Création</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Arrière-plan</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Mise en forme de l’arrière-plan</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Mise en forme de l’arrière-plan, cliquez sur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Remplissage dégradé</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haut</a:t>
            </a:r>
            <a:r>
              <a:rPr lang="fr-FR" sz="1200" b="0" i="0" noProof="1" smtClean="0">
                <a:solidFill>
                  <a:schemeClr val="tx1"/>
                </a:solidFill>
                <a:latin typeface="Segoe UI"/>
                <a:ea typeface="Calibri"/>
                <a:cs typeface="Times New Roman"/>
              </a:rPr>
              <a:t> (seconde ligne, deuxième option à partir de la gauche).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Angle</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270 degrés</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quatre points apparaissent sur le curseur.</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deuxième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troisième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quatrième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60 %</a:t>
            </a:r>
            <a:r>
              <a:rPr lang="fr-FR" sz="1200" b="0" i="0" noProof="1" smtClean="0">
                <a:solidFill>
                  <a:schemeClr val="tx1"/>
                </a:solidFill>
                <a:latin typeface="Segoe UI"/>
                <a:ea typeface="Calibri"/>
                <a:cs typeface="Times New Roman"/>
              </a:rPr>
              <a:t> (troisième ligne, quatrième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Mise en forme de l’arrière-plan</a:t>
            </a:r>
            <a:r>
              <a:rPr lang="fr-FR" sz="1200" b="0" i="0" noProof="1" smtClean="0">
                <a:solidFill>
                  <a:schemeClr val="tx1"/>
                </a:solidFill>
                <a:latin typeface="Segoe UI"/>
                <a:ea typeface="Calibri"/>
                <a:cs typeface="Times New Roman"/>
              </a:rPr>
              <a:t>.</a:t>
            </a:r>
          </a:p>
          <a:p>
            <a:pPr marL="0" algn="l" defTabSz="914400">
              <a:buNone/>
            </a:pPr>
            <a:endParaRPr lang="fr-FR" sz="1200" noProof="1" smtClean="0"/>
          </a:p>
        </p:txBody>
      </p:sp>
      <p:sp>
        <p:nvSpPr>
          <p:cNvPr id="6" name="Slide Image Placeholder 5"/>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val="77603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25000" lnSpcReduction="20000"/>
          </a:bodyPr>
          <a:lstStyle/>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Demi-cercle</a:t>
            </a:r>
          </a:p>
          <a:p>
            <a:pPr marL="457200" marR="0" indent="-228600" algn="l" defTabSz="914400">
              <a:lnSpc>
                <a:spcPct val="115000"/>
              </a:lnSpc>
              <a:spcBef>
                <a:spcPts val="600"/>
              </a:spcBef>
              <a:spcAft>
                <a:spcPts val="0"/>
              </a:spcAft>
              <a:buNone/>
            </a:pPr>
            <a:endParaRPr lang="fr-FR" sz="1050" noProof="1" smtClean="0">
              <a:latin typeface="+mn-lt"/>
              <a:ea typeface="Calibri"/>
              <a:cs typeface="Times New Roman"/>
            </a:endParaRP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(Avancé)</a:t>
            </a:r>
          </a:p>
          <a:p>
            <a:pPr marL="457200" marR="0" indent="-228600" algn="l" defTabSz="914400">
              <a:lnSpc>
                <a:spcPct val="115000"/>
              </a:lnSpc>
              <a:spcBef>
                <a:spcPts val="600"/>
              </a:spcBef>
              <a:spcAft>
                <a:spcPts val="0"/>
              </a:spcAft>
              <a:buNone/>
            </a:pPr>
            <a:r>
              <a:rPr lang="fr-FR" sz="1200" b="1" i="0" noProof="1" smtClean="0">
                <a:solidFill>
                  <a:schemeClr val="tx1"/>
                </a:solidFill>
                <a:latin typeface="Segoe UI"/>
                <a:ea typeface="Calibri"/>
                <a:cs typeface="Times New Roman"/>
              </a:rPr>
              <a:t> </a:t>
            </a:r>
          </a:p>
          <a:p>
            <a:pPr marL="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Diapositives</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Disposition</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Vide</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Création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Thèmes</a:t>
            </a:r>
            <a:r>
              <a:rPr lang="fr-FR" sz="1200" b="0" i="0" noProof="1" smtClean="0">
                <a:solidFill>
                  <a:schemeClr val="tx1"/>
                </a:solidFill>
                <a:latin typeface="Segoe UI"/>
                <a:ea typeface="Calibri"/>
                <a:cs typeface="Times New Roman"/>
              </a:rPr>
              <a:t>, cliquez sur la flèche en regard de </a:t>
            </a:r>
            <a:r>
              <a:rPr lang="fr-FR" sz="1200" b="1" i="0" noProof="1" smtClean="0">
                <a:solidFill>
                  <a:schemeClr val="tx1"/>
                </a:solidFill>
                <a:latin typeface="Segoe UI"/>
                <a:ea typeface="Calibri"/>
                <a:cs typeface="Times New Roman"/>
              </a:rPr>
              <a:t>Couleurs</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Métro</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Média</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Vidéo</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Vidéo à partir du fichier</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le volet gauche de la boîte de dialogue </a:t>
            </a:r>
            <a:r>
              <a:rPr lang="fr-FR" sz="1200" b="1" i="0" noProof="1" smtClean="0">
                <a:solidFill>
                  <a:schemeClr val="tx1"/>
                </a:solidFill>
                <a:latin typeface="Segoe UI"/>
                <a:ea typeface="Calibri"/>
                <a:cs typeface="Times New Roman"/>
              </a:rPr>
              <a:t>Insérer une vidéo</a:t>
            </a:r>
            <a:r>
              <a:rPr lang="fr-FR" sz="1200" b="0" i="0" noProof="1" smtClean="0">
                <a:solidFill>
                  <a:schemeClr val="tx1"/>
                </a:solidFill>
                <a:latin typeface="Segoe UI"/>
                <a:ea typeface="Calibri"/>
                <a:cs typeface="Times New Roman"/>
              </a:rPr>
              <a:t>, cliquez sur le lecteur ou la bibliothèque contenant la vidéo. Dans le volet droit de la boîte de dialogue, cliquez sur la vidéo voulue, puis cliquez sur </a:t>
            </a:r>
            <a:r>
              <a:rPr lang="fr-FR" sz="1200" b="1" i="0" noProof="1" smtClean="0">
                <a:solidFill>
                  <a:schemeClr val="tx1"/>
                </a:solidFill>
                <a:latin typeface="Segoe UI"/>
                <a:ea typeface="Calibri"/>
                <a:cs typeface="Times New Roman"/>
              </a:rPr>
              <a:t>Insérer</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rgbClr val="000000"/>
              </a:buClr>
              <a:buFont typeface="Arial"/>
              <a:buChar char="•"/>
            </a:pPr>
            <a:r>
              <a:rPr lang="fr-FR" sz="1200" b="1" i="0" noProof="1" smtClean="0">
                <a:solidFill>
                  <a:srgbClr val="000000"/>
                </a:solidFill>
                <a:latin typeface="Segoe UI"/>
                <a:ea typeface="Calibri"/>
                <a:cs typeface="Times New Roman"/>
              </a:rPr>
              <a:t>Conseil</a:t>
            </a:r>
            <a:r>
              <a:rPr lang="fr-FR" sz="1200" b="0" i="0" noProof="1" smtClean="0">
                <a:solidFill>
                  <a:srgbClr val="000000"/>
                </a:solidFill>
                <a:latin typeface="Segoe UI"/>
                <a:ea typeface="Calibri"/>
                <a:cs typeface="Times New Roman"/>
              </a:rPr>
              <a:t> : pour obtenir des résultats optimaux, utilisez une vidéo dont le format est carré ou utilisez l’outil de rognage pour que le format de la vidéo soit carré sur la diapositive.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Forme de la vidéo</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Styles de vidéo</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Corde</a:t>
            </a:r>
            <a:r>
              <a:rPr lang="fr-FR" sz="1200" b="0" i="0" noProof="1" smtClean="0">
                <a:solidFill>
                  <a:schemeClr val="tx1"/>
                </a:solidFill>
                <a:latin typeface="Segoe UI"/>
                <a:ea typeface="Calibri"/>
                <a:cs typeface="Times New Roman"/>
              </a:rPr>
              <a:t> (deuxième ligne, deuxième option à partir de la gauche).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supérieure dans le sens inverse des aiguilles d’une montre en vous arrêtant en bas, au centre. Vous devez être aligné avec la poignée de redimensionnement en bas, au centre.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rgbClr val="000000"/>
                </a:solidFill>
                <a:latin typeface="Segoe UI"/>
                <a:ea typeface="Calibri"/>
                <a:cs typeface="Times New Roman"/>
              </a:rPr>
              <a:t>Faites glisser la seconde </a:t>
            </a:r>
            <a:r>
              <a:rPr lang="fr-FR" sz="1200" b="1" i="0" noProof="1" smtClean="0">
                <a:solidFill>
                  <a:srgbClr val="000000"/>
                </a:solidFill>
                <a:latin typeface="Segoe UI"/>
                <a:ea typeface="Calibri"/>
                <a:cs typeface="Times New Roman"/>
              </a:rPr>
              <a:t>poignée de réglage jaune</a:t>
            </a:r>
            <a:r>
              <a:rPr lang="fr-FR" sz="1200" b="0" i="0" noProof="1" smtClean="0">
                <a:solidFill>
                  <a:srgbClr val="000000"/>
                </a:solidFill>
                <a:latin typeface="Segoe UI"/>
                <a:ea typeface="Calibri"/>
                <a:cs typeface="Times New Roman"/>
              </a:rPr>
              <a:t> dans le sens inverse des aiguilles d’une montre en vous arrêtant en haut, au centre. Vous devez être aligné avec la poignée de redimensionnement en haut, au centre, ce qui crée un demi-cercle.</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La vidéo étant toujours sélectionnée, s</a:t>
            </a:r>
            <a:r>
              <a:rPr lang="fr-FR" sz="1200" b="0" i="0" noProof="1" smtClean="0">
                <a:solidFill>
                  <a:srgbClr val="000000"/>
                </a:solidFill>
                <a:latin typeface="Segoe UI"/>
                <a:ea typeface="Times New Roman"/>
                <a:cs typeface="Times New Roman"/>
              </a:rPr>
              <a:t>ous </a:t>
            </a:r>
            <a:r>
              <a:rPr lang="fr-FR" sz="1200" b="1" i="0" noProof="1" smtClean="0">
                <a:solidFill>
                  <a:srgbClr val="000000"/>
                </a:solidFill>
                <a:latin typeface="Segoe UI"/>
                <a:ea typeface="Times New Roman"/>
                <a:cs typeface="Times New Roman"/>
              </a:rPr>
              <a:t>Outils vidéo</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de vidéo</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vidéo</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 sur la diapositive</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-8,71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5"/>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également sur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Ombre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Couleur : </a:t>
            </a:r>
            <a:r>
              <a:rPr lang="fr-FR" sz="1200" b="1" i="0" noProof="1" smtClean="0">
                <a:solidFill>
                  <a:schemeClr val="tx1"/>
                </a:solidFill>
                <a:latin typeface="Segoe UI"/>
                <a:ea typeface="Calibri"/>
                <a:cs typeface="Times New Roman"/>
              </a:rPr>
              <a:t>Noir, Texte 1</a:t>
            </a:r>
            <a:r>
              <a:rPr lang="fr-FR" sz="1200" b="0" i="0" noProof="1" smtClean="0">
                <a:solidFill>
                  <a:schemeClr val="tx1"/>
                </a:solidFill>
                <a:latin typeface="Segoe UI"/>
                <a:ea typeface="Calibri"/>
                <a:cs typeface="Times New Roman"/>
              </a:rPr>
              <a:t> (sous Couleurs du thème, première ligne, deuxième option à partir de la gauche)</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Transparence : </a:t>
            </a:r>
            <a:r>
              <a:rPr lang="fr-FR" sz="1200" b="1" i="0" noProof="1" smtClean="0">
                <a:solidFill>
                  <a:schemeClr val="tx1"/>
                </a:solidFill>
                <a:latin typeface="Segoe UI"/>
                <a:ea typeface="Calibri"/>
                <a:cs typeface="Times New Roman"/>
              </a:rPr>
              <a:t>14 %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Taille :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Flou : </a:t>
            </a:r>
            <a:r>
              <a:rPr lang="fr-FR" sz="1200" b="1" i="0" noProof="1" smtClean="0">
                <a:solidFill>
                  <a:schemeClr val="tx1"/>
                </a:solidFill>
                <a:latin typeface="Segoe UI"/>
                <a:ea typeface="Calibri"/>
                <a:cs typeface="Times New Roman"/>
              </a:rPr>
              <a:t>20 pt</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Angle : </a:t>
            </a:r>
            <a:r>
              <a:rPr lang="fr-FR" sz="1200" b="1" i="0" noProof="1" smtClean="0">
                <a:solidFill>
                  <a:schemeClr val="tx1"/>
                </a:solidFill>
                <a:latin typeface="Segoe UI"/>
                <a:ea typeface="Calibri"/>
                <a:cs typeface="Times New Roman"/>
              </a:rPr>
              <a:t>0°</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Arial"/>
              <a:buChar char="•"/>
            </a:pPr>
            <a:r>
              <a:rPr lang="fr-FR" sz="1200" b="0" i="0" noProof="1" smtClean="0">
                <a:solidFill>
                  <a:schemeClr val="tx1"/>
                </a:solidFill>
                <a:latin typeface="Segoe UI"/>
                <a:ea typeface="Calibri"/>
                <a:cs typeface="Times New Roman"/>
              </a:rPr>
              <a:t>Distance : </a:t>
            </a:r>
            <a:r>
              <a:rPr lang="fr-FR" sz="1200" b="1" i="0" noProof="1" smtClean="0">
                <a:solidFill>
                  <a:schemeClr val="tx1"/>
                </a:solidFill>
                <a:latin typeface="Segoe UI"/>
                <a:ea typeface="Calibri"/>
                <a:cs typeface="Times New Roman"/>
              </a:rPr>
              <a:t>3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vidéo</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Format 3D</a:t>
            </a:r>
            <a:r>
              <a:rPr lang="fr-FR" sz="1200" b="0" i="0" noProof="1" smtClean="0">
                <a:solidFill>
                  <a:schemeClr val="tx1"/>
                </a:solidFill>
                <a:latin typeface="Segoe UI"/>
                <a:ea typeface="Calibri"/>
                <a:cs typeface="Times New Roman"/>
              </a:rPr>
              <a:t>,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Haut</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Biseau</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Cercle </a:t>
            </a:r>
            <a:r>
              <a:rPr lang="fr-FR" sz="1200" b="0" i="0" noProof="1" smtClean="0">
                <a:solidFill>
                  <a:schemeClr val="tx1"/>
                </a:solidFill>
                <a:latin typeface="Segoe UI"/>
                <a:ea typeface="Calibri"/>
                <a:cs typeface="Times New Roman"/>
              </a:rPr>
              <a:t>(première option, première ligne). </a:t>
            </a:r>
            <a:r>
              <a:rPr lang="fr-FR" sz="1200" b="0" i="0" baseline="0" noProof="1" smtClean="0">
                <a:solidFill>
                  <a:schemeClr val="tx1"/>
                </a:solidFill>
                <a:latin typeface="Segoe UI"/>
                <a:ea typeface="Calibri"/>
                <a:cs typeface="Times New Roman"/>
              </a:rPr>
              <a:t>Fermez ensuite la boîte de dialogue </a:t>
            </a:r>
            <a:r>
              <a:rPr lang="fr-FR" sz="1200" b="1" i="0" baseline="0" noProof="1" smtClean="0">
                <a:solidFill>
                  <a:schemeClr val="tx1"/>
                </a:solidFill>
                <a:latin typeface="Segoe UI"/>
                <a:ea typeface="Calibri"/>
                <a:cs typeface="Times New Roman"/>
              </a:rPr>
              <a:t>Format vidéo</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Sélectionnez la vidéo. Sous l’onglet </a:t>
            </a:r>
            <a:r>
              <a:rPr lang="fr-FR" sz="1200" b="1" i="0" noProof="1" smtClean="0">
                <a:solidFill>
                  <a:schemeClr val="tx1"/>
                </a:solidFill>
                <a:latin typeface="Segoe UI"/>
                <a:ea typeface="Calibri"/>
                <a:cs typeface="Times New Roman"/>
              </a:rPr>
              <a:t>Animations</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Minutage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Avec la précédente</a:t>
            </a:r>
            <a:r>
              <a:rPr lang="fr-FR" sz="1200" b="0" i="0" noProof="1" smtClean="0">
                <a:solidFill>
                  <a:schemeClr val="tx1"/>
                </a:solidFill>
                <a:latin typeface="Segoe UI"/>
                <a:ea typeface="Calibri"/>
                <a:cs typeface="Times New Roman"/>
              </a:rPr>
              <a:t> à droite de l’option </a:t>
            </a:r>
            <a:r>
              <a:rPr lang="fr-FR" sz="1200" b="1" i="0" noProof="1" smtClean="0">
                <a:solidFill>
                  <a:schemeClr val="tx1"/>
                </a:solidFill>
                <a:latin typeface="Segoe UI"/>
                <a:ea typeface="Calibri"/>
                <a:cs typeface="Times New Roman"/>
              </a:rPr>
              <a:t>Démarrer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startAt="12"/>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vidéo</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Boucle jusqu’à l’arrêt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Options vidéo</a:t>
            </a:r>
            <a:r>
              <a:rPr lang="fr-FR" sz="1200" b="0" i="0" noProof="1" smtClean="0">
                <a:solidFill>
                  <a:schemeClr val="tx1"/>
                </a:solidFill>
                <a:latin typeface="Segoe UI"/>
                <a:ea typeface="Calibri"/>
                <a:cs typeface="Times New Roman"/>
              </a:rPr>
              <a:t> de l’onglet </a:t>
            </a:r>
            <a:r>
              <a:rPr lang="fr-FR" sz="1200" b="1" i="0" noProof="1" smtClean="0">
                <a:solidFill>
                  <a:schemeClr val="tx1"/>
                </a:solidFill>
                <a:latin typeface="Segoe UI"/>
                <a:ea typeface="Calibri"/>
                <a:cs typeface="Times New Roman"/>
              </a:rPr>
              <a:t>Lecture</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forme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Formes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Formes de base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Arc</a:t>
            </a:r>
            <a:r>
              <a:rPr lang="fr-FR" sz="1200" b="0" i="0" noProof="1" smtClean="0">
                <a:solidFill>
                  <a:schemeClr val="tx1"/>
                </a:solidFill>
                <a:latin typeface="Segoe UI"/>
                <a:ea typeface="Calibri"/>
                <a:cs typeface="Times New Roman"/>
              </a:rPr>
              <a:t> (troisième ligne, douzième option à partir de la gauche). Dans la diapositive, faites glisser le pointeur pour tracer un arc.</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Faites glisser la </a:t>
            </a:r>
            <a:r>
              <a:rPr lang="fr-FR" sz="1200" b="1" i="0" noProof="1" smtClean="0">
                <a:solidFill>
                  <a:schemeClr val="tx1"/>
                </a:solidFill>
                <a:latin typeface="Segoe UI"/>
                <a:ea typeface="Calibri"/>
                <a:cs typeface="Times New Roman"/>
              </a:rPr>
              <a:t>poignée de réglage jaune</a:t>
            </a:r>
            <a:r>
              <a:rPr lang="fr-FR" sz="1200" b="0" i="0" noProof="1" smtClean="0">
                <a:solidFill>
                  <a:schemeClr val="tx1"/>
                </a:solidFill>
                <a:latin typeface="Segoe UI"/>
                <a:ea typeface="Calibri"/>
                <a:cs typeface="Times New Roman"/>
              </a:rPr>
              <a:t> droite jusqu’au centre, en bas pour créer un demi-cercle.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Hauteur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16,87 cm</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Largeur de la forme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25,4 cm</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L’arc étant sélectionné,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Dessin</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Organiser</a:t>
            </a:r>
            <a:r>
              <a:rPr lang="fr-FR" sz="1200" b="0" i="0" noProof="1" smtClean="0">
                <a:solidFill>
                  <a:schemeClr val="tx1"/>
                </a:solidFill>
                <a:latin typeface="Segoe UI"/>
                <a:ea typeface="Calibri"/>
                <a:cs typeface="Times New Roman"/>
              </a:rPr>
              <a:t>, pointez sur </a:t>
            </a:r>
            <a:r>
              <a:rPr lang="fr-FR" sz="1200" b="1" i="0" noProof="1" smtClean="0">
                <a:solidFill>
                  <a:schemeClr val="tx1"/>
                </a:solidFill>
                <a:latin typeface="Segoe UI"/>
                <a:ea typeface="Calibri"/>
                <a:cs typeface="Times New Roman"/>
              </a:rPr>
              <a:t>Aligner</a:t>
            </a:r>
            <a:r>
              <a:rPr lang="fr-FR" sz="1200" b="0" i="0" noProof="1" smtClean="0">
                <a:solidFill>
                  <a:schemeClr val="tx1"/>
                </a:solidFill>
                <a:latin typeface="Segoe UI"/>
                <a:ea typeface="Calibri"/>
                <a:cs typeface="Times New Roman"/>
              </a:rPr>
              <a:t>, puis sur </a:t>
            </a:r>
            <a:r>
              <a:rPr lang="fr-FR" sz="1200" b="1" i="0" noProof="1" smtClean="0">
                <a:solidFill>
                  <a:schemeClr val="tx1"/>
                </a:solidFill>
                <a:latin typeface="Segoe UI"/>
                <a:ea typeface="Calibri"/>
                <a:cs typeface="Times New Roman"/>
              </a:rPr>
              <a:t>Aligner au milieu</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sélectionnez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12,72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plein</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50 %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1,5 pt</a:t>
            </a:r>
            <a:r>
              <a:rPr lang="fr-FR" sz="1200" b="0" i="0" noProof="1" smtClean="0">
                <a:solidFill>
                  <a:schemeClr val="tx1"/>
                </a:solidFill>
                <a:latin typeface="Segoe UI"/>
                <a:ea typeface="Calibri"/>
                <a:cs typeface="Times New Roman"/>
              </a:rPr>
              <a:t>. 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l’arc.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Presse-papiers</a:t>
            </a:r>
            <a:r>
              <a:rPr lang="fr-FR" sz="1200" b="0" i="0" noProof="1" smtClean="0">
                <a:solidFill>
                  <a:schemeClr val="tx1"/>
                </a:solidFill>
                <a:latin typeface="Segoe UI"/>
                <a:ea typeface="Calibri"/>
                <a:cs typeface="Times New Roman"/>
              </a:rPr>
              <a:t>, cliquez sur la flèche en regard de l’option </a:t>
            </a:r>
            <a:r>
              <a:rPr lang="fr-FR" sz="1200" b="1" i="0" noProof="1" smtClean="0">
                <a:solidFill>
                  <a:schemeClr val="tx1"/>
                </a:solidFill>
                <a:latin typeface="Segoe UI"/>
                <a:ea typeface="Calibri"/>
                <a:cs typeface="Times New Roman"/>
              </a:rPr>
              <a:t>Copier</a:t>
            </a:r>
            <a:r>
              <a:rPr lang="fr-FR" sz="1200" b="0" i="0" noProof="1" smtClean="0">
                <a:solidFill>
                  <a:schemeClr val="tx1"/>
                </a:solidFill>
                <a:latin typeface="Segoe UI"/>
                <a:ea typeface="Calibri"/>
                <a:cs typeface="Times New Roman"/>
              </a:rPr>
              <a:t>, puis cliquez sur </a:t>
            </a:r>
            <a:r>
              <a:rPr lang="fr-FR" sz="1200" b="1" i="0" noProof="1" smtClean="0">
                <a:solidFill>
                  <a:schemeClr val="tx1"/>
                </a:solidFill>
                <a:latin typeface="Segoe UI"/>
                <a:ea typeface="Calibri"/>
                <a:cs typeface="Times New Roman"/>
              </a:rPr>
              <a:t>Dupliquer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second arc. </a:t>
            </a: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Outils de dessin</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Taille</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Format de la forme</a:t>
            </a:r>
            <a:r>
              <a:rPr lang="fr-FR" sz="1200" b="0" i="0" noProof="1" smtClean="0">
                <a:solidFill>
                  <a:srgbClr val="000000"/>
                </a:solidFill>
                <a:latin typeface="Segoe UI"/>
                <a:ea typeface="Times New Roman"/>
                <a:cs typeface="Times New Roman"/>
              </a:rPr>
              <a:t>. </a:t>
            </a:r>
          </a:p>
          <a:p>
            <a:pPr marL="347472" marR="0" indent="-347472" algn="l" defTabSz="914400">
              <a:spcBef>
                <a:spcPts val="600"/>
              </a:spcBef>
              <a:spcAft>
                <a:spcPts val="0"/>
              </a:spcAft>
              <a:buFont typeface="Calibri"/>
              <a:buAutoNum type="arabicPeriod"/>
            </a:pPr>
            <a:r>
              <a:rPr lang="fr-FR" sz="1200" b="0" i="0" noProof="1" smtClean="0">
                <a:solidFill>
                  <a:schemeClr val="tx1"/>
                </a:solidFill>
                <a:latin typeface="Segoe UI"/>
                <a:ea typeface="Times New Roman"/>
                <a:cs typeface="+mn-cs"/>
              </a:rPr>
              <a:t>Dans la boîte de dialogue </a:t>
            </a:r>
            <a:r>
              <a:rPr lang="fr-FR" sz="1200" b="1" i="0" noProof="1" smtClean="0">
                <a:solidFill>
                  <a:schemeClr val="tx1"/>
                </a:solidFill>
                <a:latin typeface="Segoe UI"/>
                <a:ea typeface="Times New Roman"/>
                <a:cs typeface="+mn-cs"/>
              </a:rPr>
              <a:t>Format de la forme</a:t>
            </a:r>
            <a:r>
              <a:rPr lang="fr-FR" sz="1200" b="0" i="0" noProof="1" smtClean="0">
                <a:solidFill>
                  <a:schemeClr val="tx1"/>
                </a:solidFill>
                <a:latin typeface="Segoe UI"/>
                <a:ea typeface="Times New Roman"/>
                <a:cs typeface="+mn-cs"/>
              </a:rPr>
              <a:t>, cliquez sur </a:t>
            </a:r>
            <a:r>
              <a:rPr lang="fr-FR" sz="1200" b="1" i="0" noProof="1" smtClean="0">
                <a:solidFill>
                  <a:schemeClr val="tx1"/>
                </a:solidFill>
                <a:latin typeface="Segoe UI"/>
                <a:ea typeface="Times New Roman"/>
                <a:cs typeface="+mn-cs"/>
              </a:rPr>
              <a:t>Taille</a:t>
            </a:r>
            <a:r>
              <a:rPr lang="fr-FR" sz="1200" b="0" i="0" noProof="1" smtClean="0">
                <a:solidFill>
                  <a:schemeClr val="tx1"/>
                </a:solidFill>
                <a:latin typeface="Segoe UI"/>
                <a:ea typeface="Times New Roman"/>
                <a:cs typeface="+mn-cs"/>
              </a:rPr>
              <a:t> dans le volet gauche. Dans le volet droit, sous </a:t>
            </a:r>
            <a:r>
              <a:rPr lang="fr-FR" sz="1200" b="1" i="0" noProof="1" smtClean="0">
                <a:solidFill>
                  <a:schemeClr val="tx1"/>
                </a:solidFill>
                <a:latin typeface="Segoe UI"/>
                <a:ea typeface="Times New Roman"/>
                <a:cs typeface="+mn-cs"/>
              </a:rPr>
              <a:t>Taille et rotation</a:t>
            </a:r>
            <a:r>
              <a:rPr lang="fr-FR" sz="1200" b="0" i="0" noProof="1" smtClean="0">
                <a:solidFill>
                  <a:schemeClr val="tx1"/>
                </a:solidFill>
                <a:latin typeface="Segoe UI"/>
                <a:ea typeface="Times New Roman"/>
                <a:cs typeface="+mn-cs"/>
              </a:rPr>
              <a:t>, définissez l’option </a:t>
            </a:r>
            <a:r>
              <a:rPr lang="fr-FR" sz="1200" b="1" i="0" noProof="1" smtClean="0">
                <a:solidFill>
                  <a:schemeClr val="tx1"/>
                </a:solidFill>
                <a:latin typeface="Segoe UI"/>
                <a:ea typeface="Times New Roman"/>
                <a:cs typeface="+mn-cs"/>
              </a:rPr>
              <a:t>Hauteur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17,78 cm</a:t>
            </a:r>
            <a:r>
              <a:rPr lang="fr-FR" sz="1200" b="0" i="0" noProof="1" smtClean="0">
                <a:solidFill>
                  <a:schemeClr val="tx1"/>
                </a:solidFill>
                <a:latin typeface="Segoe UI"/>
                <a:ea typeface="Times New Roman"/>
                <a:cs typeface="+mn-cs"/>
              </a:rPr>
              <a:t> et l’option </a:t>
            </a:r>
            <a:r>
              <a:rPr lang="fr-FR" sz="1200" b="1" i="0" noProof="1" smtClean="0">
                <a:solidFill>
                  <a:schemeClr val="tx1"/>
                </a:solidFill>
                <a:latin typeface="Segoe UI"/>
                <a:ea typeface="Times New Roman"/>
                <a:cs typeface="+mn-cs"/>
              </a:rPr>
              <a:t>Largeur</a:t>
            </a:r>
            <a:r>
              <a:rPr lang="fr-FR" sz="1200" b="0" i="0" noProof="1" smtClean="0">
                <a:solidFill>
                  <a:schemeClr val="tx1"/>
                </a:solidFill>
                <a:latin typeface="Segoe UI"/>
                <a:ea typeface="Times New Roman"/>
                <a:cs typeface="+mn-cs"/>
              </a:rPr>
              <a:t> sur </a:t>
            </a:r>
            <a:r>
              <a:rPr lang="fr-FR" sz="1200" b="1" i="0" noProof="1" smtClean="0">
                <a:solidFill>
                  <a:schemeClr val="tx1"/>
                </a:solidFill>
                <a:latin typeface="Segoe UI"/>
                <a:ea typeface="Times New Roman"/>
                <a:cs typeface="+mn-cs"/>
              </a:rPr>
              <a:t>24,13 cm</a:t>
            </a:r>
            <a:r>
              <a:rPr lang="fr-FR" sz="1200" b="0" i="0" noProof="1" smtClean="0">
                <a:solidFill>
                  <a:schemeClr val="tx1"/>
                </a:solidFill>
                <a:latin typeface="Segoe UI"/>
                <a:ea typeface="Times New Roman"/>
                <a:cs typeface="+mn-cs"/>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Times New Roman"/>
                <a:cs typeface="Times New Roman"/>
              </a:rPr>
              <a:t>Dans la boîte de dialogue </a:t>
            </a:r>
            <a:r>
              <a:rPr lang="fr-FR" sz="1200" b="1" i="0" noProof="1" smtClean="0">
                <a:solidFill>
                  <a:schemeClr val="tx1"/>
                </a:solidFill>
                <a:latin typeface="Segoe UI"/>
                <a:ea typeface="Times New Roman"/>
                <a:cs typeface="Times New Roman"/>
              </a:rPr>
              <a:t>Format de la forme</a:t>
            </a:r>
            <a:r>
              <a:rPr lang="fr-FR" sz="1200" b="0" i="0" noProof="1" smtClean="0">
                <a:solidFill>
                  <a:schemeClr val="tx1"/>
                </a:solidFill>
                <a:latin typeface="Segoe UI"/>
                <a:ea typeface="Times New Roman"/>
                <a:cs typeface="Times New Roman"/>
              </a:rPr>
              <a:t>, cliquez sur </a:t>
            </a:r>
            <a:r>
              <a:rPr lang="fr-FR" sz="1200" b="1" i="0" noProof="1" smtClean="0">
                <a:solidFill>
                  <a:schemeClr val="tx1"/>
                </a:solidFill>
                <a:latin typeface="Segoe UI"/>
                <a:ea typeface="Times New Roman"/>
                <a:cs typeface="Times New Roman"/>
              </a:rPr>
              <a:t>Position</a:t>
            </a:r>
            <a:r>
              <a:rPr lang="fr-FR" sz="1200" b="0" i="0" noProof="1" smtClean="0">
                <a:solidFill>
                  <a:schemeClr val="tx1"/>
                </a:solidFill>
                <a:latin typeface="Segoe UI"/>
                <a:ea typeface="Times New Roman"/>
                <a:cs typeface="Times New Roman"/>
              </a:rPr>
              <a:t> dans le volet gauche. Dans le volet droit, sous </a:t>
            </a:r>
            <a:r>
              <a:rPr lang="fr-FR" sz="1200" b="1" i="0" noProof="1" smtClean="0">
                <a:solidFill>
                  <a:schemeClr val="tx1"/>
                </a:solidFill>
                <a:latin typeface="Segoe UI"/>
                <a:ea typeface="Times New Roman"/>
                <a:cs typeface="Times New Roman"/>
              </a:rPr>
              <a:t>Position sur la diapositive</a:t>
            </a:r>
            <a:r>
              <a:rPr lang="fr-FR" sz="1200" b="0" i="0" noProof="1" smtClean="0">
                <a:solidFill>
                  <a:schemeClr val="tx1"/>
                </a:solidFill>
                <a:latin typeface="Segoe UI"/>
                <a:ea typeface="Times New Roman"/>
                <a:cs typeface="Times New Roman"/>
              </a:rPr>
              <a:t>, définissez l’option </a:t>
            </a:r>
            <a:r>
              <a:rPr lang="fr-FR" sz="1200" b="1" i="0" noProof="1" smtClean="0">
                <a:solidFill>
                  <a:schemeClr val="tx1"/>
                </a:solidFill>
                <a:latin typeface="Segoe UI"/>
                <a:ea typeface="Times New Roman"/>
                <a:cs typeface="Times New Roman"/>
              </a:rPr>
              <a:t>Horizontal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-12,06 cm</a:t>
            </a:r>
            <a:r>
              <a:rPr lang="fr-FR" sz="1200" b="0" i="0" noProof="1" smtClean="0">
                <a:solidFill>
                  <a:schemeClr val="tx1"/>
                </a:solidFill>
                <a:latin typeface="Segoe UI"/>
                <a:ea typeface="Times New Roman"/>
                <a:cs typeface="Times New Roman"/>
              </a:rPr>
              <a:t> et l’option </a:t>
            </a:r>
            <a:r>
              <a:rPr lang="fr-FR" sz="1200" b="1" i="0" noProof="1" smtClean="0">
                <a:solidFill>
                  <a:schemeClr val="tx1"/>
                </a:solidFill>
                <a:latin typeface="Segoe UI"/>
                <a:ea typeface="Times New Roman"/>
                <a:cs typeface="Times New Roman"/>
              </a:rPr>
              <a:t>Vertical</a:t>
            </a:r>
            <a:r>
              <a:rPr lang="fr-FR" sz="1200" b="0" i="0" noProof="1" smtClean="0">
                <a:solidFill>
                  <a:schemeClr val="tx1"/>
                </a:solidFill>
                <a:latin typeface="Segoe UI"/>
                <a:ea typeface="Times New Roman"/>
                <a:cs typeface="Times New Roman"/>
              </a:rPr>
              <a:t> sur </a:t>
            </a:r>
            <a:r>
              <a:rPr lang="fr-FR" sz="1200" b="1" i="0" noProof="1" smtClean="0">
                <a:solidFill>
                  <a:schemeClr val="tx1"/>
                </a:solidFill>
                <a:latin typeface="Segoe UI"/>
                <a:ea typeface="Times New Roman"/>
                <a:cs typeface="Times New Roman"/>
              </a:rPr>
              <a:t>1,27 cm</a:t>
            </a:r>
            <a:r>
              <a:rPr lang="fr-FR" sz="1200" b="0" i="0" noProof="1" smtClean="0">
                <a:solidFill>
                  <a:schemeClr val="tx1"/>
                </a:solidFill>
                <a:latin typeface="Segoe UI"/>
                <a:ea typeface="Times New Roman"/>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Couleur du trait</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Trait dégradé</a:t>
            </a:r>
            <a:r>
              <a:rPr lang="fr-FR" sz="1200" b="0" i="0" noProof="1" smtClean="0">
                <a:solidFill>
                  <a:schemeClr val="tx1"/>
                </a:solidFill>
                <a:latin typeface="Segoe UI"/>
                <a:ea typeface="Calibri"/>
                <a:cs typeface="Times New Roman"/>
              </a:rPr>
              <a:t>,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bas</a:t>
            </a:r>
            <a:r>
              <a:rPr lang="fr-FR" sz="1200" b="0" i="0" noProof="1" smtClean="0">
                <a:solidFill>
                  <a:schemeClr val="tx1"/>
                </a:solidFill>
                <a:latin typeface="Segoe UI"/>
                <a:ea typeface="Calibri"/>
                <a:cs typeface="Times New Roman"/>
              </a:rPr>
              <a:t> (première ligne, deuxième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deux points apparaissent sur le curseur. Personnalisez les points de dégradé comme suit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deuxième point sur le curseur, puis procédez comme suit : </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Indigo, Accentuation5, plus clair 80 %</a:t>
            </a:r>
            <a:r>
              <a:rPr lang="fr-FR" sz="1200" b="0" i="0" noProof="1" smtClean="0">
                <a:solidFill>
                  <a:schemeClr val="tx1"/>
                </a:solidFill>
                <a:latin typeface="Segoe UI"/>
                <a:ea typeface="Calibri"/>
                <a:cs typeface="Times New Roman"/>
              </a:rPr>
              <a:t> (seconde ligne, neuvième option à partir de la gauche).</a:t>
            </a:r>
          </a:p>
          <a:p>
            <a:pPr marL="740664" marR="0" lvl="1" indent="-283464" algn="l" defTabSz="914400">
              <a:lnSpc>
                <a:spcPct val="115000"/>
              </a:lnSpc>
              <a:spcBef>
                <a:spcPts val="600"/>
              </a:spcBef>
              <a:spcAft>
                <a:spcPts val="0"/>
              </a:spcAft>
              <a:buClr>
                <a:schemeClr val="tx1"/>
              </a:buClr>
              <a:buFont typeface="Symbol"/>
              <a:buChar char=""/>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Transparence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90 %</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Style de trait</a:t>
            </a:r>
            <a:r>
              <a:rPr lang="fr-FR" sz="1200" b="0" i="0" noProof="1" smtClean="0">
                <a:solidFill>
                  <a:schemeClr val="tx1"/>
                </a:solidFill>
                <a:latin typeface="Segoe UI"/>
                <a:ea typeface="Calibri"/>
                <a:cs typeface="Times New Roman"/>
              </a:rPr>
              <a:t>, définissez l’option </a:t>
            </a:r>
            <a:r>
              <a:rPr lang="fr-FR" sz="1200" b="1" i="0" noProof="1" smtClean="0">
                <a:solidFill>
                  <a:schemeClr val="tx1"/>
                </a:solidFill>
                <a:latin typeface="Segoe UI"/>
                <a:ea typeface="Calibri"/>
                <a:cs typeface="Times New Roman"/>
              </a:rPr>
              <a:t>Largeur</a:t>
            </a:r>
            <a:r>
              <a:rPr lang="fr-FR" sz="1200" b="0" i="0" noProof="1" smtClean="0">
                <a:solidFill>
                  <a:schemeClr val="tx1"/>
                </a:solidFill>
                <a:latin typeface="Segoe UI"/>
                <a:ea typeface="Calibri"/>
                <a:cs typeface="Times New Roman"/>
              </a:rPr>
              <a:t> sur </a:t>
            </a:r>
            <a:r>
              <a:rPr lang="fr-FR" sz="1200" b="1" i="0" noProof="1" smtClean="0">
                <a:solidFill>
                  <a:schemeClr val="tx1"/>
                </a:solidFill>
                <a:latin typeface="Segoe UI"/>
                <a:ea typeface="Calibri"/>
                <a:cs typeface="Times New Roman"/>
              </a:rPr>
              <a:t>4,5 pt</a:t>
            </a:r>
            <a:r>
              <a:rPr lang="fr-FR" sz="1200" b="0" i="0" noProof="1" smtClean="0">
                <a:solidFill>
                  <a:schemeClr val="tx1"/>
                </a:solidFill>
                <a:latin typeface="Segoe UI"/>
                <a:ea typeface="Calibri"/>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457200" marR="0" indent="-22860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de texte de cette diapositive, procédez comme suit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de titre souhaité (Titre).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liste Police, sélectionnez </a:t>
            </a:r>
            <a:r>
              <a:rPr lang="fr-FR" sz="1200" b="1" i="0" noProof="1" smtClean="0">
                <a:solidFill>
                  <a:schemeClr val="tx1"/>
                </a:solidFill>
                <a:latin typeface="Segoe UI"/>
                <a:ea typeface="Calibri"/>
                <a:cs typeface="Times New Roman"/>
              </a:rPr>
              <a:t>Calibri (En-têtes)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Cliquez sur l’icône </a:t>
            </a:r>
            <a:r>
              <a:rPr lang="fr-FR" sz="1200" b="1" i="0" noProof="1" smtClean="0">
                <a:solidFill>
                  <a:schemeClr val="tx1"/>
                </a:solidFill>
                <a:latin typeface="Segoe UI"/>
                <a:ea typeface="Calibri"/>
                <a:cs typeface="Times New Roman"/>
              </a:rPr>
              <a:t>Gras</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Taille de police</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36 pt</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Paragraphe</a:t>
            </a:r>
            <a:r>
              <a:rPr lang="fr-FR" sz="1200" b="0" i="0" noProof="1" smtClean="0">
                <a:solidFill>
                  <a:schemeClr val="tx1"/>
                </a:solidFill>
                <a:latin typeface="Segoe UI"/>
                <a:ea typeface="Calibri"/>
                <a:cs typeface="Times New Roman"/>
              </a:rPr>
              <a:t>, cliquez sur l’icône </a:t>
            </a:r>
            <a:r>
              <a:rPr lang="fr-FR" sz="1200" b="1" i="0" noProof="1" smtClean="0">
                <a:solidFill>
                  <a:schemeClr val="tx1"/>
                </a:solidFill>
                <a:latin typeface="Segoe UI"/>
                <a:ea typeface="Calibri"/>
                <a:cs typeface="Times New Roman"/>
              </a:rPr>
              <a:t>Centrer</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Sélectionnez la zone de texte. Sous </a:t>
            </a:r>
            <a:r>
              <a:rPr lang="fr-FR" sz="1200" b="1" i="0" noProof="1" smtClean="0">
                <a:solidFill>
                  <a:srgbClr val="000000"/>
                </a:solidFill>
                <a:latin typeface="Segoe UI"/>
                <a:ea typeface="Times New Roman"/>
                <a:cs typeface="Times New Roman"/>
              </a:rPr>
              <a:t>Outils de dessins</a:t>
            </a:r>
            <a:r>
              <a:rPr lang="fr-FR" sz="1200" b="0" i="0" noProof="1" smtClean="0">
                <a:solidFill>
                  <a:srgbClr val="000000"/>
                </a:solidFill>
                <a:latin typeface="Segoe UI"/>
                <a:ea typeface="Times New Roman"/>
                <a:cs typeface="Times New Roman"/>
              </a:rPr>
              <a:t>, sous l’onglet </a:t>
            </a:r>
            <a:r>
              <a:rPr lang="fr-FR" sz="1200" b="1" i="0" noProof="1" smtClean="0">
                <a:solidFill>
                  <a:srgbClr val="000000"/>
                </a:solidFill>
                <a:latin typeface="Segoe UI"/>
                <a:ea typeface="Times New Roman"/>
                <a:cs typeface="Times New Roman"/>
              </a:rPr>
              <a:t>Format</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Styles WordArt</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Effets de mise en forme d’un texte</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Effets de mise en forme d’un 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Réflexion</a:t>
            </a:r>
            <a:r>
              <a:rPr lang="fr-FR" sz="1200" b="0" i="0" noProof="1" smtClean="0">
                <a:solidFill>
                  <a:schemeClr val="tx1"/>
                </a:solidFill>
                <a:latin typeface="Segoe UI"/>
                <a:ea typeface="Calibri"/>
                <a:cs typeface="Times New Roman"/>
              </a:rPr>
              <a:t>, cliquez sur la flèche située à droite de l’option </a:t>
            </a:r>
            <a:r>
              <a:rPr lang="fr-FR" sz="1200" b="1" i="0" noProof="1" smtClean="0">
                <a:solidFill>
                  <a:schemeClr val="tx1"/>
                </a:solidFill>
                <a:latin typeface="Segoe UI"/>
                <a:ea typeface="Calibri"/>
                <a:cs typeface="Times New Roman"/>
              </a:rPr>
              <a:t>Présélections</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Variations de réflexion</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Semi-réflexion, décalage4</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pts</a:t>
            </a:r>
            <a:r>
              <a:rPr lang="fr-FR" sz="1200" b="0" i="0" noProof="1" smtClean="0">
                <a:solidFill>
                  <a:schemeClr val="tx1"/>
                </a:solidFill>
                <a:latin typeface="Segoe UI"/>
                <a:ea typeface="Calibri"/>
                <a:cs typeface="Times New Roman"/>
              </a:rPr>
              <a:t> (seconde ligne, deuxième option à partir de la gauche).  Fermez la boîte de dialogue</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Effets de mise en forme d’un texte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ouvrir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11,61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 Fermez la boîte de dialogue </a:t>
            </a:r>
            <a:r>
              <a:rPr lang="fr-FR" sz="1200" b="0" i="0" baseline="0" noProof="1" smtClean="0">
                <a:solidFill>
                  <a:schemeClr val="tx1"/>
                </a:solidFill>
                <a:latin typeface="Segoe UI"/>
                <a:ea typeface="Calibri"/>
                <a:cs typeface="Times New Roman"/>
              </a:rPr>
              <a:t> </a:t>
            </a:r>
            <a:r>
              <a:rPr lang="fr-FR" sz="1200" b="1" i="0" baseline="0" noProof="1" smtClean="0">
                <a:solidFill>
                  <a:schemeClr val="tx1"/>
                </a:solidFill>
                <a:latin typeface="Segoe UI"/>
                <a:ea typeface="Calibri"/>
                <a:cs typeface="Times New Roman"/>
              </a:rPr>
              <a:t>Format de la forme</a:t>
            </a:r>
            <a:r>
              <a:rPr lang="fr-FR" sz="1200" b="0" i="0" baseline="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l’onglet </a:t>
            </a:r>
            <a:r>
              <a:rPr lang="fr-FR" sz="1200" b="1" i="0" noProof="1" smtClean="0">
                <a:solidFill>
                  <a:schemeClr val="tx1"/>
                </a:solidFill>
                <a:latin typeface="Segoe UI"/>
                <a:ea typeface="Calibri"/>
                <a:cs typeface="Times New Roman"/>
              </a:rPr>
              <a:t>Insertion</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Texte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Zone de texte</a:t>
            </a:r>
            <a:r>
              <a:rPr lang="fr-FR" sz="1200" b="0" i="0" noProof="1" smtClean="0">
                <a:solidFill>
                  <a:schemeClr val="tx1"/>
                </a:solidFill>
                <a:latin typeface="Segoe UI"/>
                <a:ea typeface="Calibri"/>
                <a:cs typeface="Times New Roman"/>
              </a:rPr>
              <a:t>. Dans la diapositive, faites ensuite glisser le pointeur pour tracer la zone de texte.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La zone de texte étant sélectionnée, tapez le texte du corps souhaité.</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Sélectionnez le texte.  Sous l’onglet </a:t>
            </a:r>
            <a:r>
              <a:rPr lang="fr-FR" sz="1200" b="1" i="0" noProof="1" smtClean="0">
                <a:solidFill>
                  <a:schemeClr val="tx1"/>
                </a:solidFill>
                <a:latin typeface="Segoe UI"/>
                <a:ea typeface="Calibri"/>
                <a:cs typeface="Times New Roman"/>
              </a:rPr>
              <a:t>Accueil</a:t>
            </a:r>
            <a:r>
              <a:rPr lang="fr-FR" sz="1200" b="0" i="0" noProof="1" smtClean="0">
                <a:solidFill>
                  <a:schemeClr val="tx1"/>
                </a:solidFill>
                <a:latin typeface="Segoe UI"/>
                <a:ea typeface="Calibri"/>
                <a:cs typeface="Times New Roman"/>
              </a:rPr>
              <a:t>, dans le groupe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Calibri</a:t>
            </a:r>
            <a:r>
              <a:rPr lang="fr-FR" sz="1200" b="0" i="0" noProof="1" smtClean="0">
                <a:solidFill>
                  <a:schemeClr val="tx1"/>
                </a:solidFill>
                <a:latin typeface="Segoe UI"/>
                <a:ea typeface="Calibri"/>
                <a:cs typeface="Times New Roman"/>
              </a:rPr>
              <a:t> dans la liste </a:t>
            </a:r>
            <a:r>
              <a:rPr lang="fr-FR" sz="1200" b="1" i="0" noProof="1" smtClean="0">
                <a:solidFill>
                  <a:schemeClr val="tx1"/>
                </a:solidFill>
                <a:latin typeface="Segoe UI"/>
                <a:ea typeface="Calibri"/>
                <a:cs typeface="Times New Roman"/>
              </a:rPr>
              <a:t>Police</a:t>
            </a:r>
            <a:r>
              <a:rPr lang="fr-FR" sz="1200" b="0" i="0" noProof="1" smtClean="0">
                <a:solidFill>
                  <a:schemeClr val="tx1"/>
                </a:solidFill>
                <a:latin typeface="Segoe UI"/>
                <a:ea typeface="Calibri"/>
                <a:cs typeface="Times New Roman"/>
              </a:rPr>
              <a:t>, puis sélectionnez </a:t>
            </a:r>
            <a:r>
              <a:rPr lang="fr-FR" sz="1200" b="1" i="0" noProof="1" smtClean="0">
                <a:solidFill>
                  <a:schemeClr val="tx1"/>
                </a:solidFill>
                <a:latin typeface="Segoe UI"/>
                <a:ea typeface="Calibri"/>
                <a:cs typeface="Times New Roman"/>
              </a:rPr>
              <a:t>28</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pt </a:t>
            </a:r>
            <a:r>
              <a:rPr lang="fr-FR" sz="1200" b="0" i="0" noProof="1" smtClean="0">
                <a:solidFill>
                  <a:schemeClr val="tx1"/>
                </a:solidFill>
                <a:latin typeface="Segoe UI"/>
                <a:ea typeface="Calibri"/>
                <a:cs typeface="Times New Roman"/>
              </a:rPr>
              <a:t>dans la liste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de police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Sous </a:t>
            </a:r>
            <a:r>
              <a:rPr lang="fr-FR" sz="1200" b="1" i="0" noProof="1" smtClean="0">
                <a:solidFill>
                  <a:schemeClr val="tx1"/>
                </a:solidFill>
                <a:latin typeface="Segoe UI"/>
                <a:ea typeface="Calibri"/>
                <a:cs typeface="Times New Roman"/>
              </a:rPr>
              <a:t>Outils de dessin</a:t>
            </a:r>
            <a:r>
              <a:rPr lang="fr-FR" sz="1200" b="0" i="0" noProof="1" smtClean="0">
                <a:solidFill>
                  <a:schemeClr val="tx1"/>
                </a:solidFill>
                <a:latin typeface="Segoe UI"/>
                <a:ea typeface="Calibri"/>
                <a:cs typeface="Times New Roman"/>
              </a:rPr>
              <a:t>, sous l’onglet </a:t>
            </a:r>
            <a:r>
              <a:rPr lang="fr-FR" sz="1200" b="1" i="0" noProof="1" smtClean="0">
                <a:solidFill>
                  <a:schemeClr val="tx1"/>
                </a:solidFill>
                <a:latin typeface="Segoe UI"/>
                <a:ea typeface="Calibri"/>
                <a:cs typeface="Times New Roman"/>
              </a:rPr>
              <a:t>Format</a:t>
            </a:r>
            <a:r>
              <a:rPr lang="fr-FR" sz="1200" b="0" i="0" noProof="1" smtClean="0">
                <a:solidFill>
                  <a:schemeClr val="tx1"/>
                </a:solidFill>
                <a:latin typeface="Segoe UI"/>
                <a:ea typeface="Calibri"/>
                <a:cs typeface="Times New Roman"/>
              </a:rPr>
              <a:t>, cliquez sur la flèche située dans le coin inférieur droit du groupe </a:t>
            </a:r>
            <a:r>
              <a:rPr lang="fr-FR" sz="1200" b="1" i="0" noProof="1" smtClean="0">
                <a:solidFill>
                  <a:schemeClr val="tx1"/>
                </a:solidFill>
                <a:latin typeface="Segoe UI"/>
                <a:ea typeface="Calibri"/>
                <a:cs typeface="Times New Roman"/>
              </a:rPr>
              <a:t>Taille</a:t>
            </a:r>
            <a:r>
              <a:rPr lang="fr-FR" sz="1200" b="0" i="0" noProof="1" smtClean="0">
                <a:solidFill>
                  <a:schemeClr val="tx1"/>
                </a:solidFill>
                <a:latin typeface="Segoe UI"/>
                <a:ea typeface="Calibri"/>
                <a:cs typeface="Times New Roman"/>
              </a:rPr>
              <a:t> pour lancer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 Dans le volet gauche, sélectionnez ensuite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Dans le volet droit, sous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Horizontal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12,7 cm </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Vertical</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4,82 cm</a:t>
            </a:r>
            <a:r>
              <a:rPr lang="fr-FR" sz="1200" b="0" i="0" noProof="1" smtClean="0">
                <a:solidFill>
                  <a:schemeClr val="tx1"/>
                </a:solidFill>
                <a:latin typeface="Segoe UI"/>
                <a:ea typeface="Calibri"/>
                <a:cs typeface="Times New Roman"/>
              </a:rPr>
              <a:t> à partir du </a:t>
            </a:r>
            <a:r>
              <a:rPr lang="fr-FR" sz="1200" b="1" i="0" noProof="1" smtClean="0">
                <a:solidFill>
                  <a:schemeClr val="tx1"/>
                </a:solidFill>
                <a:latin typeface="Segoe UI"/>
                <a:ea typeface="Calibri"/>
                <a:cs typeface="Times New Roman"/>
              </a:rPr>
              <a:t>Coin supérieur gauche</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Format de la forme</a:t>
            </a:r>
            <a:r>
              <a:rPr lang="fr-FR" sz="1200" b="0" i="0" noProof="1" smtClean="0">
                <a:solidFill>
                  <a:schemeClr val="tx1"/>
                </a:solidFill>
                <a:latin typeface="Segoe UI"/>
                <a:ea typeface="Calibri"/>
                <a:cs typeface="Times New Roman"/>
              </a:rPr>
              <a:t>.</a:t>
            </a:r>
          </a:p>
          <a:p>
            <a:pPr marL="4572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 </a:t>
            </a:r>
          </a:p>
          <a:p>
            <a:pPr marL="228600" marR="0" indent="0" algn="l" defTabSz="914400">
              <a:lnSpc>
                <a:spcPct val="115000"/>
              </a:lnSpc>
              <a:spcBef>
                <a:spcPts val="600"/>
              </a:spcBef>
              <a:spcAft>
                <a:spcPts val="0"/>
              </a:spcAft>
              <a:buNone/>
            </a:pPr>
            <a:r>
              <a:rPr lang="fr-FR" sz="1200" b="0" i="0" noProof="1" smtClean="0">
                <a:solidFill>
                  <a:schemeClr val="tx1"/>
                </a:solidFill>
                <a:latin typeface="Segoe UI"/>
                <a:ea typeface="Calibri"/>
                <a:cs typeface="Times New Roman"/>
              </a:rPr>
              <a:t>Pour reproduire les effets d’arrière-plan de cette diapositive, procédez comme suit :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l’onglet </a:t>
            </a:r>
            <a:r>
              <a:rPr lang="fr-FR" sz="1200" b="1" i="0" noProof="1" smtClean="0">
                <a:solidFill>
                  <a:srgbClr val="000000"/>
                </a:solidFill>
                <a:latin typeface="Segoe UI"/>
                <a:ea typeface="Times New Roman"/>
                <a:cs typeface="Times New Roman"/>
              </a:rPr>
              <a:t>Création</a:t>
            </a:r>
            <a:r>
              <a:rPr lang="fr-FR" sz="1200" b="0" i="0" noProof="1" smtClean="0">
                <a:solidFill>
                  <a:srgbClr val="000000"/>
                </a:solidFill>
                <a:latin typeface="Segoe UI"/>
                <a:ea typeface="Times New Roman"/>
                <a:cs typeface="Times New Roman"/>
              </a:rPr>
              <a:t>, cliquez sur la flèche située dans le coin inférieur droit du groupe </a:t>
            </a:r>
            <a:r>
              <a:rPr lang="fr-FR" sz="1200" b="1" i="0" noProof="1" smtClean="0">
                <a:solidFill>
                  <a:srgbClr val="000000"/>
                </a:solidFill>
                <a:latin typeface="Segoe UI"/>
                <a:ea typeface="Times New Roman"/>
                <a:cs typeface="Times New Roman"/>
              </a:rPr>
              <a:t>Arrière-plan</a:t>
            </a:r>
            <a:r>
              <a:rPr lang="fr-FR" sz="1200" b="0" i="0" noProof="1" smtClean="0">
                <a:solidFill>
                  <a:srgbClr val="000000"/>
                </a:solidFill>
                <a:latin typeface="Segoe UI"/>
                <a:ea typeface="Times New Roman"/>
                <a:cs typeface="Times New Roman"/>
              </a:rPr>
              <a:t> pour ouvrir la boîte de dialogue </a:t>
            </a:r>
            <a:r>
              <a:rPr lang="fr-FR" sz="1200" b="1" i="0" noProof="1" smtClean="0">
                <a:solidFill>
                  <a:srgbClr val="000000"/>
                </a:solidFill>
                <a:latin typeface="Segoe UI"/>
                <a:ea typeface="Times New Roman"/>
                <a:cs typeface="Times New Roman"/>
              </a:rPr>
              <a:t>Mise en forme de l’arrière-plan</a:t>
            </a:r>
            <a:r>
              <a:rPr lang="fr-FR" sz="1200" b="0" i="0" noProof="1" smtClean="0">
                <a:solidFill>
                  <a:srgbClr val="000000"/>
                </a:solidFill>
                <a:latin typeface="Segoe UI"/>
                <a:ea typeface="Times New Roman"/>
                <a:cs typeface="Times New Roman"/>
              </a:rPr>
              <a:t>. </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Dans la boîte de dialogue Mise en forme de l’arrière-plan, cliquez sur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dans le volet gauche. Dans le volet droit, sous </a:t>
            </a:r>
            <a:r>
              <a:rPr lang="fr-FR" sz="1200" b="1" i="0" noProof="1" smtClean="0">
                <a:solidFill>
                  <a:schemeClr val="tx1"/>
                </a:solidFill>
                <a:latin typeface="Segoe UI"/>
                <a:ea typeface="Calibri"/>
                <a:cs typeface="Times New Roman"/>
              </a:rPr>
              <a:t>Remplissage</a:t>
            </a:r>
            <a:r>
              <a:rPr lang="fr-FR" sz="1200" b="0" i="0" noProof="1" smtClean="0">
                <a:solidFill>
                  <a:schemeClr val="tx1"/>
                </a:solidFill>
                <a:latin typeface="Segoe UI"/>
                <a:ea typeface="Calibri"/>
                <a:cs typeface="Times New Roman"/>
              </a:rPr>
              <a:t>, sélectionnez </a:t>
            </a:r>
            <a:r>
              <a:rPr lang="fr-FR" sz="1200" b="1" i="0" noProof="1" smtClean="0">
                <a:solidFill>
                  <a:schemeClr val="tx1"/>
                </a:solidFill>
                <a:latin typeface="Segoe UI"/>
                <a:ea typeface="Calibri"/>
                <a:cs typeface="Times New Roman"/>
              </a:rPr>
              <a:t>Remplissage dégradé</a:t>
            </a:r>
            <a:r>
              <a:rPr lang="fr-FR" sz="1200" b="0" i="0" noProof="1" smtClean="0">
                <a:solidFill>
                  <a:schemeClr val="tx1"/>
                </a:solidFill>
                <a:latin typeface="Segoe UI"/>
                <a:ea typeface="Calibri"/>
                <a:cs typeface="Times New Roman"/>
              </a:rPr>
              <a:t>, puis procédez comme suit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Type : </a:t>
            </a:r>
            <a:r>
              <a:rPr lang="fr-FR" sz="1200" b="1" i="0" noProof="1" smtClean="0">
                <a:solidFill>
                  <a:schemeClr val="tx1"/>
                </a:solidFill>
                <a:latin typeface="Segoe UI"/>
                <a:ea typeface="Calibri"/>
                <a:cs typeface="Times New Roman"/>
              </a:rPr>
              <a:t>Linéaire</a:t>
            </a:r>
            <a:r>
              <a:rPr lang="fr-FR" sz="1200" b="0" i="0" noProof="1" smtClean="0">
                <a:solidFill>
                  <a:schemeClr val="tx1"/>
                </a:solidFill>
                <a:latin typeface="Segoe UI"/>
                <a:ea typeface="Calibri"/>
                <a:cs typeface="Times New Roman"/>
              </a:rPr>
              <a:t>.</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Orientation : </a:t>
            </a:r>
            <a:r>
              <a:rPr lang="fr-FR" sz="1200" b="1" i="0" noProof="1" smtClean="0">
                <a:solidFill>
                  <a:schemeClr val="tx1"/>
                </a:solidFill>
                <a:latin typeface="Segoe UI"/>
                <a:ea typeface="Calibri"/>
                <a:cs typeface="Times New Roman"/>
              </a:rPr>
              <a:t>Linéaire vers le haut</a:t>
            </a:r>
            <a:r>
              <a:rPr lang="fr-FR" sz="1200" b="0" i="0" noProof="1" smtClean="0">
                <a:solidFill>
                  <a:schemeClr val="tx1"/>
                </a:solidFill>
                <a:latin typeface="Segoe UI"/>
                <a:ea typeface="Calibri"/>
                <a:cs typeface="Times New Roman"/>
              </a:rPr>
              <a:t> (seconde ligne, deuxième option à partir de la gauche). </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Angle</a:t>
            </a:r>
            <a:r>
              <a:rPr lang="fr-FR" sz="1200" b="1" i="0" noProof="1" smtClean="0">
                <a:solidFill>
                  <a:schemeClr val="tx1"/>
                </a:solidFill>
                <a:latin typeface="Segoe UI"/>
                <a:ea typeface="Calibri"/>
                <a:cs typeface="Times New Roman"/>
              </a:rPr>
              <a:t> :</a:t>
            </a:r>
            <a:r>
              <a:rPr lang="fr-FR" sz="1200" b="0" i="0" noProof="1" smtClean="0">
                <a:solidFill>
                  <a:schemeClr val="tx1"/>
                </a:solidFill>
                <a:latin typeface="Segoe UI"/>
                <a:ea typeface="Calibri"/>
                <a:cs typeface="Times New Roman"/>
              </a:rPr>
              <a:t> </a:t>
            </a:r>
            <a:r>
              <a:rPr lang="fr-FR" sz="1200" b="1" i="0" noProof="1" smtClean="0">
                <a:solidFill>
                  <a:schemeClr val="tx1"/>
                </a:solidFill>
                <a:latin typeface="Segoe UI"/>
                <a:ea typeface="Calibri"/>
                <a:cs typeface="Times New Roman"/>
              </a:rPr>
              <a:t>270 degrés</a:t>
            </a:r>
            <a:r>
              <a:rPr lang="fr-FR" sz="1200" b="0" i="0" noProof="1" smtClean="0">
                <a:solidFill>
                  <a:schemeClr val="tx1"/>
                </a:solidFill>
                <a:latin typeface="Segoe UI"/>
                <a:ea typeface="Calibri"/>
                <a:cs typeface="Times New Roman"/>
              </a:rPr>
              <a:t>.</a:t>
            </a:r>
          </a:p>
          <a:p>
            <a:pPr marL="347472" marR="0" indent="-347472" algn="l" defTabSz="914400">
              <a:lnSpc>
                <a:spcPct val="115000"/>
              </a:lnSpc>
              <a:spcBef>
                <a:spcPts val="600"/>
              </a:spcBef>
              <a:spcAft>
                <a:spcPts val="0"/>
              </a:spcAft>
              <a:buFont typeface="Calibri"/>
              <a:buAutoNum type="arabicPeriod"/>
            </a:pPr>
            <a:r>
              <a:rPr lang="fr-FR" sz="1200" b="0" i="0" noProof="1" smtClean="0">
                <a:solidFill>
                  <a:srgbClr val="000000"/>
                </a:solidFill>
                <a:latin typeface="Segoe UI"/>
                <a:ea typeface="Times New Roman"/>
                <a:cs typeface="Times New Roman"/>
              </a:rPr>
              <a:t>Sous </a:t>
            </a:r>
            <a:r>
              <a:rPr lang="fr-FR" sz="1200" b="1" i="0" noProof="1" smtClean="0">
                <a:solidFill>
                  <a:srgbClr val="000000"/>
                </a:solidFill>
                <a:latin typeface="Segoe UI"/>
                <a:ea typeface="Times New Roman"/>
                <a:cs typeface="Times New Roman"/>
              </a:rPr>
              <a:t>Points de dégradé</a:t>
            </a:r>
            <a:r>
              <a:rPr lang="fr-FR" sz="1200" b="0" i="0" noProof="1" smtClean="0">
                <a:solidFill>
                  <a:srgbClr val="000000"/>
                </a:solidFill>
                <a:latin typeface="Segoe UI"/>
                <a:ea typeface="Times New Roman"/>
                <a:cs typeface="Times New Roman"/>
              </a:rPr>
              <a:t>, cliquez sur </a:t>
            </a:r>
            <a:r>
              <a:rPr lang="fr-FR" sz="1200" b="1" i="0" noProof="1" smtClean="0">
                <a:solidFill>
                  <a:srgbClr val="000000"/>
                </a:solidFill>
                <a:latin typeface="Segoe UI"/>
                <a:ea typeface="Times New Roman"/>
                <a:cs typeface="Times New Roman"/>
              </a:rPr>
              <a:t>Ajouter un point de dégradé</a:t>
            </a:r>
            <a:r>
              <a:rPr lang="fr-FR" sz="1200" b="0" i="0" noProof="1" smtClean="0">
                <a:solidFill>
                  <a:srgbClr val="000000"/>
                </a:solidFill>
                <a:latin typeface="Segoe UI"/>
                <a:ea typeface="Times New Roman"/>
                <a:cs typeface="Times New Roman"/>
              </a:rPr>
              <a:t> ou </a:t>
            </a:r>
            <a:r>
              <a:rPr lang="fr-FR" sz="1200" b="1" i="0" noProof="1" smtClean="0">
                <a:solidFill>
                  <a:srgbClr val="000000"/>
                </a:solidFill>
                <a:latin typeface="Segoe UI"/>
                <a:ea typeface="Times New Roman"/>
                <a:cs typeface="Times New Roman"/>
              </a:rPr>
              <a:t>Supprimer le point de dégradé</a:t>
            </a:r>
            <a:r>
              <a:rPr lang="fr-FR" sz="1200" b="0" i="0" noProof="1" smtClean="0">
                <a:solidFill>
                  <a:srgbClr val="000000"/>
                </a:solidFill>
                <a:latin typeface="Segoe UI"/>
                <a:ea typeface="Times New Roman"/>
                <a:cs typeface="Times New Roman"/>
              </a:rPr>
              <a:t> jusqu’à ce que quatre points apparaissent sur le curseur.</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premier point sur le curseur, puis procédez comme suit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80 %</a:t>
            </a:r>
            <a:r>
              <a:rPr lang="fr-FR" sz="1200" b="0" i="0" noProof="1" smtClean="0">
                <a:solidFill>
                  <a:schemeClr val="tx1"/>
                </a:solidFill>
                <a:latin typeface="Segoe UI"/>
                <a:ea typeface="Calibri"/>
                <a:cs typeface="Times New Roman"/>
              </a:rPr>
              <a:t> (seconde ligne, quatrième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deuxième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30 %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troisième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70 %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Blanc, Arrière-plan 1</a:t>
            </a:r>
            <a:r>
              <a:rPr lang="fr-FR" sz="1200" b="0" i="0" noProof="1" smtClean="0">
                <a:solidFill>
                  <a:schemeClr val="tx1"/>
                </a:solidFill>
                <a:latin typeface="Segoe UI"/>
                <a:ea typeface="Calibri"/>
                <a:cs typeface="Times New Roman"/>
              </a:rPr>
              <a:t> (première ligne, première option à partir de la gauche).</a:t>
            </a:r>
          </a:p>
          <a:p>
            <a:pPr marL="740664" marR="0" lvl="1" indent="-283464" algn="l" defTabSz="914400">
              <a:lnSpc>
                <a:spcPct val="115000"/>
              </a:lnSpc>
              <a:spcBef>
                <a:spcPts val="600"/>
              </a:spcBef>
              <a:spcAft>
                <a:spcPts val="0"/>
              </a:spcAft>
              <a:buFont typeface="Calibri"/>
              <a:buAutoNum type="alphaLcPeriod"/>
            </a:pPr>
            <a:r>
              <a:rPr lang="fr-FR" sz="1200" b="0" i="0" noProof="1" smtClean="0">
                <a:solidFill>
                  <a:schemeClr val="tx1"/>
                </a:solidFill>
                <a:latin typeface="Segoe UI"/>
                <a:ea typeface="Calibri"/>
                <a:cs typeface="Times New Roman"/>
              </a:rPr>
              <a:t>Sélectionnez le quatrième point sur le curseur, puis procédez comme suit : </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Dans la zone </a:t>
            </a:r>
            <a:r>
              <a:rPr lang="fr-FR" sz="1200" b="1" i="0" noProof="1" smtClean="0">
                <a:solidFill>
                  <a:schemeClr val="tx1"/>
                </a:solidFill>
                <a:latin typeface="Segoe UI"/>
                <a:ea typeface="Calibri"/>
                <a:cs typeface="Times New Roman"/>
              </a:rPr>
              <a:t>Position</a:t>
            </a:r>
            <a:r>
              <a:rPr lang="fr-FR" sz="1200" b="0" i="0" noProof="1" smtClean="0">
                <a:solidFill>
                  <a:schemeClr val="tx1"/>
                </a:solidFill>
                <a:latin typeface="Segoe UI"/>
                <a:ea typeface="Calibri"/>
                <a:cs typeface="Times New Roman"/>
              </a:rPr>
              <a:t>, entrez </a:t>
            </a:r>
            <a:r>
              <a:rPr lang="fr-FR" sz="1200" b="1" i="0" noProof="1" smtClean="0">
                <a:solidFill>
                  <a:schemeClr val="tx1"/>
                </a:solidFill>
                <a:latin typeface="Segoe UI"/>
                <a:ea typeface="Calibri"/>
                <a:cs typeface="Times New Roman"/>
              </a:rPr>
              <a:t>100 %</a:t>
            </a:r>
            <a:r>
              <a:rPr lang="fr-FR" sz="1200" b="0" i="0" noProof="1" smtClean="0">
                <a:solidFill>
                  <a:schemeClr val="tx1"/>
                </a:solidFill>
                <a:latin typeface="Segoe UI"/>
                <a:ea typeface="Calibri"/>
                <a:cs typeface="Times New Roman"/>
              </a:rPr>
              <a:t>.</a:t>
            </a:r>
          </a:p>
          <a:p>
            <a:pPr marL="1143000" marR="0" lvl="2" indent="-228600" algn="l" defTabSz="914400">
              <a:lnSpc>
                <a:spcPct val="115000"/>
              </a:lnSpc>
              <a:spcBef>
                <a:spcPts val="600"/>
              </a:spcBef>
              <a:spcAft>
                <a:spcPts val="0"/>
              </a:spcAft>
              <a:buFont typeface="Calibri"/>
              <a:buAutoNum type="romanLcPeriod"/>
            </a:pPr>
            <a:r>
              <a:rPr lang="fr-FR" sz="1200" b="0" i="0" noProof="1" smtClean="0">
                <a:solidFill>
                  <a:schemeClr val="tx1"/>
                </a:solidFill>
                <a:latin typeface="Segoe UI"/>
                <a:ea typeface="Calibri"/>
                <a:cs typeface="Times New Roman"/>
              </a:rPr>
              <a:t>Cliquez sur le bouton en regard de l’option </a:t>
            </a:r>
            <a:r>
              <a:rPr lang="fr-FR" sz="1200" b="1" i="0" noProof="1" smtClean="0">
                <a:solidFill>
                  <a:schemeClr val="tx1"/>
                </a:solidFill>
                <a:latin typeface="Segoe UI"/>
                <a:ea typeface="Calibri"/>
                <a:cs typeface="Times New Roman"/>
              </a:rPr>
              <a:t>Couleur</a:t>
            </a:r>
            <a:r>
              <a:rPr lang="fr-FR" sz="1200" b="0" i="0" noProof="1" smtClean="0">
                <a:solidFill>
                  <a:schemeClr val="tx1"/>
                </a:solidFill>
                <a:latin typeface="Segoe UI"/>
                <a:ea typeface="Calibri"/>
                <a:cs typeface="Times New Roman"/>
              </a:rPr>
              <a:t>, puis, sous </a:t>
            </a:r>
            <a:r>
              <a:rPr lang="fr-FR" sz="1200" b="1" i="0" noProof="1" smtClean="0">
                <a:solidFill>
                  <a:schemeClr val="tx1"/>
                </a:solidFill>
                <a:latin typeface="Segoe UI"/>
                <a:ea typeface="Calibri"/>
                <a:cs typeface="Times New Roman"/>
              </a:rPr>
              <a:t>Couleurs du thème</a:t>
            </a:r>
            <a:r>
              <a:rPr lang="fr-FR" sz="1200" b="0" i="0" noProof="1" smtClean="0">
                <a:solidFill>
                  <a:schemeClr val="tx1"/>
                </a:solidFill>
                <a:latin typeface="Segoe UI"/>
                <a:ea typeface="Calibri"/>
                <a:cs typeface="Times New Roman"/>
              </a:rPr>
              <a:t>, cliquez sur </a:t>
            </a:r>
            <a:r>
              <a:rPr lang="fr-FR" sz="1200" b="1" i="0" noProof="1" smtClean="0">
                <a:solidFill>
                  <a:schemeClr val="tx1"/>
                </a:solidFill>
                <a:latin typeface="Segoe UI"/>
                <a:ea typeface="Calibri"/>
                <a:cs typeface="Times New Roman"/>
              </a:rPr>
              <a:t>Bleu gris, Texte 2, plus clair 60 %</a:t>
            </a:r>
            <a:r>
              <a:rPr lang="fr-FR" sz="1200" b="0" i="0" noProof="1" smtClean="0">
                <a:solidFill>
                  <a:schemeClr val="tx1"/>
                </a:solidFill>
                <a:latin typeface="Segoe UI"/>
                <a:ea typeface="Calibri"/>
                <a:cs typeface="Times New Roman"/>
              </a:rPr>
              <a:t> (troisième ligne, quatrième option à partir de la gauche).</a:t>
            </a:r>
          </a:p>
          <a:p>
            <a:pPr marL="347472" marR="0" indent="-347472" algn="l" defTabSz="914400">
              <a:lnSpc>
                <a:spcPct val="115000"/>
              </a:lnSpc>
              <a:spcBef>
                <a:spcPts val="600"/>
              </a:spcBef>
              <a:spcAft>
                <a:spcPts val="0"/>
              </a:spcAft>
              <a:buFont typeface="Calibri"/>
              <a:buAutoNum type="arabicPeriod"/>
            </a:pPr>
            <a:r>
              <a:rPr lang="fr-FR" sz="1200" b="0" i="0" noProof="1" smtClean="0">
                <a:solidFill>
                  <a:schemeClr val="tx1"/>
                </a:solidFill>
                <a:latin typeface="Segoe UI"/>
                <a:ea typeface="Calibri"/>
                <a:cs typeface="Times New Roman"/>
              </a:rPr>
              <a:t>Fermez la boîte de dialogue </a:t>
            </a:r>
            <a:r>
              <a:rPr lang="fr-FR" sz="1200" b="1" i="0" noProof="1" smtClean="0">
                <a:solidFill>
                  <a:schemeClr val="tx1"/>
                </a:solidFill>
                <a:latin typeface="Segoe UI"/>
                <a:ea typeface="Calibri"/>
                <a:cs typeface="Times New Roman"/>
              </a:rPr>
              <a:t>Mise en forme de l’arrière-plan</a:t>
            </a:r>
            <a:r>
              <a:rPr lang="fr-FR" sz="1200" b="0" i="0" noProof="1" smtClean="0">
                <a:solidFill>
                  <a:schemeClr val="tx1"/>
                </a:solidFill>
                <a:latin typeface="Segoe UI"/>
                <a:ea typeface="Calibri"/>
                <a:cs typeface="Times New Roman"/>
              </a:rPr>
              <a:t>.</a:t>
            </a:r>
          </a:p>
          <a:p>
            <a:pPr marL="0" algn="l" defTabSz="914400">
              <a:buNone/>
            </a:pPr>
            <a:endParaRPr lang="fr-FR" sz="1200" noProof="1" smtClean="0"/>
          </a:p>
        </p:txBody>
      </p:sp>
      <p:sp>
        <p:nvSpPr>
          <p:cNvPr id="6" name="Slide Image Placeholder 5"/>
          <p:cNvSpPr>
            <a:spLocks noGrp="1" noRot="1" noChangeAspect="1"/>
          </p:cNvSpPr>
          <p:nvPr>
            <p:ph type="sldImg"/>
          </p:nvPr>
        </p:nvSpPr>
        <p:spPr>
          <a:xfrm>
            <a:off x="533400" y="460375"/>
            <a:ext cx="3144838" cy="2359025"/>
          </a:xfrm>
        </p:spPr>
      </p:sp>
    </p:spTree>
    <p:extLst>
      <p:ext uri="{BB962C8B-B14F-4D97-AF65-F5344CB8AC3E}">
        <p14:creationId xmlns:p14="http://schemas.microsoft.com/office/powerpoint/2010/main" val="3339097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smtClean="0"/>
              <a:t>Modifiez le style du titre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a:p>
        </p:txBody>
      </p:sp>
      <p:sp>
        <p:nvSpPr>
          <p:cNvPr id="4" name="Date Placeholder 3"/>
          <p:cNvSpPr>
            <a:spLocks noGrp="1"/>
          </p:cNvSpPr>
          <p:nvPr>
            <p:ph type="dt" sz="half" idx="10"/>
          </p:nvPr>
        </p:nvSpPr>
        <p:spPr/>
        <p:txBody>
          <a:bodyPr/>
          <a:lstStyle/>
          <a:p>
            <a:fld id="{908DA8E7-A4E4-4DD2-9236-B36C43CDCC64}"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23183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C5562BFD-EDB9-4BBE-9663-CC9D6EC0835B}"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327357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06AD2F1C-4BF8-4430-90C4-A444ABA73472}"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22895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1888F934-13D5-43F6-AF6E-8B52B9CE981E}"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3226991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01C01DEB-F65A-4CD6-B874-80F36BB85BF2}"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0573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74F09FD9-F748-4C42-B6FD-9FC4AC8E4518}" type="datetime1">
              <a:rPr lang="en-US" smtClean="0">
                <a:solidFill>
                  <a:prstClr val="black">
                    <a:tint val="75000"/>
                  </a:prstClr>
                </a:solidFill>
              </a:rPr>
              <a:t>3/19/2015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132177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295F4A03-EF30-4556-981C-64A781798821}" type="datetime1">
              <a:rPr lang="en-US" smtClean="0">
                <a:solidFill>
                  <a:prstClr val="black">
                    <a:tint val="75000"/>
                  </a:prstClr>
                </a:solidFill>
              </a:rPr>
              <a:t>3/19/2015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75784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3CB30B2D-F2EB-45E9-A04B-B76EF5104D3D}" type="datetime1">
              <a:rPr lang="en-US" smtClean="0">
                <a:solidFill>
                  <a:prstClr val="black">
                    <a:tint val="75000"/>
                  </a:prstClr>
                </a:solidFill>
              </a:rPr>
              <a:t>3/19/2015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452569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2C416-7823-420D-9B9E-A363C0CFDE06}" type="datetime1">
              <a:rPr lang="en-US" smtClean="0">
                <a:solidFill>
                  <a:prstClr val="black">
                    <a:tint val="75000"/>
                  </a:prstClr>
                </a:solidFill>
              </a:rPr>
              <a:t>3/19/2015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94482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4A474AEB-041B-4572-B2C2-B86E4957DEE0}" type="datetime1">
              <a:rPr lang="en-US" smtClean="0">
                <a:solidFill>
                  <a:prstClr val="black">
                    <a:tint val="75000"/>
                  </a:prstClr>
                </a:solidFill>
              </a:rPr>
              <a:t>3/19/2015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150411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A2A04C6-C74D-43CC-ADB2-4C3E273A93A3}" type="datetime1">
              <a:rPr lang="en-US" smtClean="0">
                <a:solidFill>
                  <a:prstClr val="black">
                    <a:tint val="75000"/>
                  </a:prstClr>
                </a:solidFill>
              </a:rPr>
              <a:t>3/19/2015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284351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85904-AB8A-4302-BBC3-19C79040FE7A}" type="datetime1">
              <a:rPr lang="en-US" smtClean="0">
                <a:solidFill>
                  <a:prstClr val="black">
                    <a:tint val="75000"/>
                  </a:prstClr>
                </a:solidFill>
              </a:rPr>
              <a:t>3/19/2015</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5B4CE-5129-41CA-A75E-F2AE589D1F47}" type="slidenum">
              <a:rPr lang="en-US" smtClean="0">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400809702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30000">
              <a:schemeClr val="bg1"/>
            </a:gs>
            <a:gs pos="70000">
              <a:schemeClr val="bg1"/>
            </a:gs>
            <a:gs pos="100000">
              <a:schemeClr val="tx2">
                <a:lumMod val="40000"/>
                <a:lumOff val="60000"/>
              </a:schemeClr>
            </a:gs>
          </a:gsLst>
          <a:lin ang="16200000" scaled="1"/>
        </a:gradFill>
        <a:effectLst/>
      </p:bgPr>
    </p:bg>
    <p:spTree>
      <p:nvGrpSpPr>
        <p:cNvPr id="1" name=""/>
        <p:cNvGrpSpPr/>
        <p:nvPr/>
      </p:nvGrpSpPr>
      <p:grpSpPr>
        <a:xfrm>
          <a:off x="0" y="0"/>
          <a:ext cx="0" cy="0"/>
          <a:chOff x="0" y="0"/>
          <a:chExt cx="0" cy="0"/>
        </a:xfrm>
      </p:grpSpPr>
      <p:sp>
        <p:nvSpPr>
          <p:cNvPr id="12" name="Organigramme : Alternative 11"/>
          <p:cNvSpPr/>
          <p:nvPr/>
        </p:nvSpPr>
        <p:spPr>
          <a:xfrm>
            <a:off x="4061362" y="-733829"/>
            <a:ext cx="4821381" cy="7248929"/>
          </a:xfrm>
          <a:prstGeom prst="flowChartAlternateProcess">
            <a:avLst/>
          </a:prstGeom>
          <a:solidFill>
            <a:schemeClr val="bg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Gears_720x720 (seamless loop)_v3.wmv">
            <a:hlinkClick r:id=""/>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39440" y="0"/>
            <a:ext cx="6858000" cy="6858000"/>
          </a:xfrm>
          <a:prstGeom prst="chord">
            <a:avLst>
              <a:gd name="adj1" fmla="val 15899861"/>
              <a:gd name="adj2" fmla="val 5700170"/>
            </a:avLst>
          </a:prstGeom>
          <a:effectLst>
            <a:outerShdw blurRad="254000" dist="38100" algn="l" rotWithShape="0">
              <a:schemeClr val="tx1">
                <a:alpha val="86000"/>
              </a:schemeClr>
            </a:outerShdw>
          </a:effectLst>
          <a:scene3d>
            <a:camera prst="orthographicFront"/>
            <a:lightRig rig="threePt" dir="t"/>
          </a:scene3d>
          <a:sp3d>
            <a:bevelT/>
          </a:sp3d>
        </p:spPr>
      </p:pic>
      <p:sp>
        <p:nvSpPr>
          <p:cNvPr id="8" name="Arc 7"/>
          <p:cNvSpPr/>
          <p:nvPr/>
        </p:nvSpPr>
        <p:spPr>
          <a:xfrm>
            <a:off x="-4584810" y="342900"/>
            <a:ext cx="8364874" cy="6172200"/>
          </a:xfrm>
          <a:prstGeom prst="arc">
            <a:avLst>
              <a:gd name="adj1" fmla="val 16200000"/>
              <a:gd name="adj2" fmla="val 5392005"/>
            </a:avLst>
          </a:prstGeom>
          <a:noFill/>
          <a:ln w="25400">
            <a:solidFill>
              <a:schemeClr val="bg1">
                <a:alpha val="50196"/>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Arc 8"/>
          <p:cNvSpPr/>
          <p:nvPr/>
        </p:nvSpPr>
        <p:spPr>
          <a:xfrm>
            <a:off x="-4343400" y="45720"/>
            <a:ext cx="8258848" cy="6400800"/>
          </a:xfrm>
          <a:prstGeom prst="arc">
            <a:avLst>
              <a:gd name="adj1" fmla="val 16200000"/>
              <a:gd name="adj2" fmla="val 5392005"/>
            </a:avLst>
          </a:prstGeom>
          <a:noFill/>
          <a:ln w="57150">
            <a:gradFill flip="none" rotWithShape="1">
              <a:gsLst>
                <a:gs pos="0">
                  <a:schemeClr val="tx2">
                    <a:lumMod val="20000"/>
                    <a:lumOff val="80000"/>
                    <a:alpha val="30000"/>
                  </a:schemeClr>
                </a:gs>
                <a:gs pos="100000">
                  <a:schemeClr val="accent5">
                    <a:lumMod val="20000"/>
                    <a:lumOff val="80000"/>
                    <a:alpha val="1000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 name="ZoneTexte 2"/>
          <p:cNvSpPr txBox="1"/>
          <p:nvPr/>
        </p:nvSpPr>
        <p:spPr>
          <a:xfrm>
            <a:off x="3780064" y="791131"/>
            <a:ext cx="5102679" cy="1323439"/>
          </a:xfrm>
          <a:prstGeom prst="rect">
            <a:avLst/>
          </a:prstGeom>
          <a:noFill/>
          <a:scene3d>
            <a:camera prst="orthographicFront"/>
            <a:lightRig rig="threePt" dir="t"/>
          </a:scene3d>
          <a:sp3d>
            <a:bevelT w="139700" h="139700" prst="divot"/>
          </a:sp3d>
        </p:spPr>
        <p:txBody>
          <a:bodyPr wrap="square" rtlCol="0">
            <a:spAutoFit/>
          </a:bodyPr>
          <a:lstStyle/>
          <a:p>
            <a:pPr algn="ctr"/>
            <a:r>
              <a:rPr lang="fr-FR" sz="4000" b="1" dirty="0"/>
              <a:t>Un serveur</a:t>
            </a:r>
          </a:p>
          <a:p>
            <a:pPr algn="ctr"/>
            <a:r>
              <a:rPr lang="fr-FR" sz="4000" b="1" dirty="0" err="1" smtClean="0"/>
              <a:t>Multi-thread</a:t>
            </a:r>
            <a:r>
              <a:rPr lang="fr-FR" sz="4000" b="1" dirty="0" smtClean="0"/>
              <a:t> ?</a:t>
            </a:r>
          </a:p>
        </p:txBody>
      </p:sp>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00" y="2457470"/>
            <a:ext cx="4393429" cy="4058401"/>
          </a:xfrm>
          <a:prstGeom prst="rect">
            <a:avLst/>
          </a:prstGeom>
        </p:spPr>
      </p:pic>
      <p:sp>
        <p:nvSpPr>
          <p:cNvPr id="4" name="Espace réservé du numéro de diapositive 3"/>
          <p:cNvSpPr>
            <a:spLocks noGrp="1"/>
          </p:cNvSpPr>
          <p:nvPr>
            <p:ph type="sldNum" sz="quarter" idx="12"/>
          </p:nvPr>
        </p:nvSpPr>
        <p:spPr/>
        <p:txBody>
          <a:bodyPr/>
          <a:lstStyle/>
          <a:p>
            <a:fld id="{FF75B4CE-5129-41CA-A75E-F2AE589D1F47}"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73063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sp>
        <p:nvSpPr>
          <p:cNvPr id="2" name="Organigramme : Alternative 1"/>
          <p:cNvSpPr>
            <a:spLocks noChangeAspect="1"/>
          </p:cNvSpPr>
          <p:nvPr/>
        </p:nvSpPr>
        <p:spPr>
          <a:xfrm>
            <a:off x="2011679" y="134728"/>
            <a:ext cx="4862944" cy="583729"/>
          </a:xfrm>
          <a:prstGeom prst="flowChartAlternateProcess">
            <a:avLst/>
          </a:prstGeom>
          <a:solidFill>
            <a:schemeClr val="bg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Les threads c’est quoi ?</a:t>
            </a:r>
            <a:endParaRPr lang="en-CA" b="1" dirty="0">
              <a:solidFill>
                <a:schemeClr val="tx1"/>
              </a:solidFill>
            </a:endParaRPr>
          </a:p>
        </p:txBody>
      </p:sp>
      <p:sp>
        <p:nvSpPr>
          <p:cNvPr id="4" name="Arc 3"/>
          <p:cNvSpPr/>
          <p:nvPr/>
        </p:nvSpPr>
        <p:spPr>
          <a:xfrm rot="15286500">
            <a:off x="496622" y="1169366"/>
            <a:ext cx="2701371" cy="2854656"/>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79" y="1408316"/>
            <a:ext cx="2261712" cy="2376756"/>
          </a:xfrm>
          <a:prstGeom prst="rect">
            <a:avLst/>
          </a:prstGeom>
        </p:spPr>
      </p:pic>
      <p:sp>
        <p:nvSpPr>
          <p:cNvPr id="6" name="Flèche droite 5"/>
          <p:cNvSpPr/>
          <p:nvPr/>
        </p:nvSpPr>
        <p:spPr>
          <a:xfrm>
            <a:off x="3673928" y="1616529"/>
            <a:ext cx="2776041"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ZoneTexte 6"/>
          <p:cNvSpPr txBox="1"/>
          <p:nvPr/>
        </p:nvSpPr>
        <p:spPr>
          <a:xfrm>
            <a:off x="6727372" y="1623723"/>
            <a:ext cx="1151164" cy="369332"/>
          </a:xfrm>
          <a:prstGeom prst="rect">
            <a:avLst/>
          </a:prstGeom>
          <a:noFill/>
        </p:spPr>
        <p:txBody>
          <a:bodyPr wrap="square" rtlCol="0">
            <a:spAutoFit/>
          </a:bodyPr>
          <a:lstStyle/>
          <a:p>
            <a:r>
              <a:rPr lang="fr-FR" dirty="0" smtClean="0"/>
              <a:t>Windows</a:t>
            </a:r>
            <a:endParaRPr lang="en-CA" dirty="0"/>
          </a:p>
        </p:txBody>
      </p:sp>
      <p:sp>
        <p:nvSpPr>
          <p:cNvPr id="8" name="Flèche droite 7"/>
          <p:cNvSpPr/>
          <p:nvPr/>
        </p:nvSpPr>
        <p:spPr>
          <a:xfrm rot="3254677">
            <a:off x="2836994" y="4082944"/>
            <a:ext cx="1060907"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droite 8"/>
          <p:cNvSpPr/>
          <p:nvPr/>
        </p:nvSpPr>
        <p:spPr>
          <a:xfrm rot="4439935">
            <a:off x="1842373" y="4380344"/>
            <a:ext cx="1060907"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èche droite 9"/>
          <p:cNvSpPr/>
          <p:nvPr/>
        </p:nvSpPr>
        <p:spPr>
          <a:xfrm rot="6202174">
            <a:off x="530338" y="4377998"/>
            <a:ext cx="1060907"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ZoneTexte 10"/>
          <p:cNvSpPr txBox="1"/>
          <p:nvPr/>
        </p:nvSpPr>
        <p:spPr>
          <a:xfrm>
            <a:off x="5859439" y="4850415"/>
            <a:ext cx="778328" cy="369332"/>
          </a:xfrm>
          <a:prstGeom prst="rect">
            <a:avLst/>
          </a:prstGeom>
          <a:noFill/>
        </p:spPr>
        <p:txBody>
          <a:bodyPr wrap="square" rtlCol="0">
            <a:spAutoFit/>
          </a:bodyPr>
          <a:lstStyle/>
          <a:p>
            <a:r>
              <a:rPr lang="fr-FR" dirty="0" smtClean="0"/>
              <a:t>Paint</a:t>
            </a:r>
            <a:endParaRPr lang="en-CA" dirty="0"/>
          </a:p>
        </p:txBody>
      </p:sp>
      <p:sp>
        <p:nvSpPr>
          <p:cNvPr id="12" name="ZoneTexte 11"/>
          <p:cNvSpPr txBox="1"/>
          <p:nvPr/>
        </p:nvSpPr>
        <p:spPr>
          <a:xfrm>
            <a:off x="6902099" y="4878862"/>
            <a:ext cx="778328" cy="369332"/>
          </a:xfrm>
          <a:prstGeom prst="rect">
            <a:avLst/>
          </a:prstGeom>
          <a:noFill/>
        </p:spPr>
        <p:txBody>
          <a:bodyPr wrap="square" rtlCol="0">
            <a:spAutoFit/>
          </a:bodyPr>
          <a:lstStyle/>
          <a:p>
            <a:r>
              <a:rPr lang="fr-FR" dirty="0" smtClean="0"/>
              <a:t>World</a:t>
            </a:r>
            <a:endParaRPr lang="en-CA" dirty="0"/>
          </a:p>
        </p:txBody>
      </p:sp>
      <p:sp>
        <p:nvSpPr>
          <p:cNvPr id="13" name="ZoneTexte 12"/>
          <p:cNvSpPr txBox="1"/>
          <p:nvPr/>
        </p:nvSpPr>
        <p:spPr>
          <a:xfrm>
            <a:off x="7856304" y="4852513"/>
            <a:ext cx="953988" cy="369332"/>
          </a:xfrm>
          <a:prstGeom prst="rect">
            <a:avLst/>
          </a:prstGeom>
          <a:noFill/>
        </p:spPr>
        <p:txBody>
          <a:bodyPr wrap="square" rtlCol="0">
            <a:spAutoFit/>
          </a:bodyPr>
          <a:lstStyle/>
          <a:p>
            <a:r>
              <a:rPr lang="fr-FR" dirty="0" smtClean="0"/>
              <a:t>Internet</a:t>
            </a:r>
            <a:endParaRPr lang="en-CA" dirty="0"/>
          </a:p>
        </p:txBody>
      </p:sp>
      <p:sp>
        <p:nvSpPr>
          <p:cNvPr id="14" name="Flèche droite 13"/>
          <p:cNvSpPr/>
          <p:nvPr/>
        </p:nvSpPr>
        <p:spPr>
          <a:xfrm rot="6189997">
            <a:off x="5209781" y="3242253"/>
            <a:ext cx="2776041"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èche droite 14"/>
          <p:cNvSpPr/>
          <p:nvPr/>
        </p:nvSpPr>
        <p:spPr>
          <a:xfrm rot="5400000">
            <a:off x="5904627" y="3295291"/>
            <a:ext cx="2776041"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lèche droite 15"/>
          <p:cNvSpPr/>
          <p:nvPr/>
        </p:nvSpPr>
        <p:spPr>
          <a:xfrm rot="4691339">
            <a:off x="6630554" y="3239584"/>
            <a:ext cx="2776041" cy="38372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c 22"/>
          <p:cNvSpPr/>
          <p:nvPr/>
        </p:nvSpPr>
        <p:spPr>
          <a:xfrm rot="15286500">
            <a:off x="340110" y="5275775"/>
            <a:ext cx="1081050" cy="1076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94" y="5385205"/>
            <a:ext cx="815881" cy="857382"/>
          </a:xfrm>
          <a:prstGeom prst="rect">
            <a:avLst/>
          </a:prstGeom>
        </p:spPr>
      </p:pic>
      <p:sp>
        <p:nvSpPr>
          <p:cNvPr id="25" name="Arc 24"/>
          <p:cNvSpPr/>
          <p:nvPr/>
        </p:nvSpPr>
        <p:spPr>
          <a:xfrm rot="15286500">
            <a:off x="2027985" y="5220348"/>
            <a:ext cx="1081050" cy="1076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6" name="Imag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569" y="5329778"/>
            <a:ext cx="815881" cy="857382"/>
          </a:xfrm>
          <a:prstGeom prst="rect">
            <a:avLst/>
          </a:prstGeom>
        </p:spPr>
      </p:pic>
      <p:sp>
        <p:nvSpPr>
          <p:cNvPr id="27" name="Arc 26"/>
          <p:cNvSpPr/>
          <p:nvPr/>
        </p:nvSpPr>
        <p:spPr>
          <a:xfrm rot="15286500">
            <a:off x="3450186" y="4857649"/>
            <a:ext cx="1081050" cy="1076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8" name="Imag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2770" y="4967079"/>
            <a:ext cx="815881" cy="857382"/>
          </a:xfrm>
          <a:prstGeom prst="rect">
            <a:avLst/>
          </a:prstGeom>
        </p:spPr>
      </p:pic>
      <p:sp>
        <p:nvSpPr>
          <p:cNvPr id="3" name="Espace réservé du numéro de diapositive 2"/>
          <p:cNvSpPr>
            <a:spLocks noGrp="1"/>
          </p:cNvSpPr>
          <p:nvPr>
            <p:ph type="sldNum" sz="quarter" idx="12"/>
          </p:nvPr>
        </p:nvSpPr>
        <p:spPr/>
        <p:txBody>
          <a:bodyPr/>
          <a:lstStyle/>
          <a:p>
            <a:fld id="{FF75B4CE-5129-41CA-A75E-F2AE589D1F47}"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303295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1000"/>
                            </p:stCondLst>
                            <p:childTnLst>
                              <p:par>
                                <p:cTn id="12" presetID="22" presetClass="entr" presetSubtype="8" fill="hold" grpId="1"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1000"/>
                                        <p:tgtEl>
                                          <p:spTgt spid="6"/>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up)">
                                      <p:cBhvr>
                                        <p:cTn id="54" dur="500"/>
                                        <p:tgtEl>
                                          <p:spTgt spid="10"/>
                                        </p:tgtEl>
                                      </p:cBhvr>
                                    </p:animEffect>
                                  </p:childTnLst>
                                </p:cTn>
                              </p:par>
                            </p:childTnLst>
                          </p:cTn>
                        </p:par>
                        <p:par>
                          <p:cTn id="55" fill="hold">
                            <p:stCondLst>
                              <p:cond delay="500"/>
                            </p:stCondLst>
                            <p:childTnLst>
                              <p:par>
                                <p:cTn id="56" presetID="21" presetClass="entr" presetSubtype="1" repeatCount="indefinite"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heel(1)">
                                      <p:cBhvr>
                                        <p:cTn id="58" dur="10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21" presetClass="entr" presetSubtype="1" repeatCount="indefinite"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heel(1)">
                                      <p:cBhvr>
                                        <p:cTn id="64" dur="10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21" presetClass="entr" presetSubtype="1" repeatCount="indefinite"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heel(1)">
                                      <p:cBhvr>
                                        <p:cTn id="70" dur="1000"/>
                                        <p:tgtEl>
                                          <p:spTgt spid="27"/>
                                        </p:tgtEl>
                                      </p:cBhvr>
                                    </p:animEffect>
                                  </p:childTnLst>
                                </p:cTn>
                              </p:par>
                              <p:par>
                                <p:cTn id="71" presetID="10"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p:bldP spid="8" grpId="0" animBg="1"/>
      <p:bldP spid="9" grpId="0" animBg="1"/>
      <p:bldP spid="10" grpId="0" animBg="1"/>
      <p:bldP spid="11" grpId="0"/>
      <p:bldP spid="12" grpId="0"/>
      <p:bldP spid="13" grpId="0"/>
      <p:bldP spid="14" grpId="0" animBg="1"/>
      <p:bldP spid="15" grpId="0" animBg="1"/>
      <p:bldP spid="16" grpId="0" animBg="1"/>
      <p:bldP spid="23" grpId="0" animBg="1"/>
      <p:bldP spid="25"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620" y="510646"/>
            <a:ext cx="6929308" cy="4770999"/>
          </a:xfrm>
          <a:prstGeom prst="rect">
            <a:avLst/>
          </a:prstGeom>
        </p:spPr>
      </p:pic>
      <p:sp>
        <p:nvSpPr>
          <p:cNvPr id="7" name="Pensées 6"/>
          <p:cNvSpPr/>
          <p:nvPr/>
        </p:nvSpPr>
        <p:spPr>
          <a:xfrm>
            <a:off x="5198462" y="55169"/>
            <a:ext cx="2672919" cy="1423783"/>
          </a:xfrm>
          <a:prstGeom prst="cloudCallout">
            <a:avLst>
              <a:gd name="adj1" fmla="val -127560"/>
              <a:gd name="adj2" fmla="val 4935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É</a:t>
            </a:r>
            <a:r>
              <a:rPr lang="fr-FR" b="1" dirty="0" smtClean="0">
                <a:solidFill>
                  <a:schemeClr val="tx1"/>
                </a:solidFill>
              </a:rPr>
              <a:t>coute </a:t>
            </a:r>
            <a:r>
              <a:rPr lang="fr-FR" b="1" dirty="0">
                <a:solidFill>
                  <a:schemeClr val="tx1"/>
                </a:solidFill>
              </a:rPr>
              <a:t>de tous les clients potentiels </a:t>
            </a:r>
            <a:r>
              <a:rPr lang="fr-FR" b="1" dirty="0" smtClean="0">
                <a:solidFill>
                  <a:schemeClr val="tx1"/>
                </a:solidFill>
              </a:rPr>
              <a:t>.</a:t>
            </a:r>
            <a:endParaRPr lang="en-CA" b="1" dirty="0">
              <a:solidFill>
                <a:schemeClr val="tx1"/>
              </a:solidFill>
            </a:endParaRPr>
          </a:p>
        </p:txBody>
      </p:sp>
      <p:sp>
        <p:nvSpPr>
          <p:cNvPr id="20" name="Arc 19"/>
          <p:cNvSpPr/>
          <p:nvPr/>
        </p:nvSpPr>
        <p:spPr>
          <a:xfrm rot="15286500">
            <a:off x="420578" y="208698"/>
            <a:ext cx="2500265" cy="2540509"/>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Vague 22"/>
          <p:cNvSpPr/>
          <p:nvPr/>
        </p:nvSpPr>
        <p:spPr>
          <a:xfrm>
            <a:off x="976758" y="1784547"/>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Serveur</a:t>
            </a:r>
            <a:endParaRPr lang="en-CA" dirty="0">
              <a:solidFill>
                <a:schemeClr val="tx1"/>
              </a:solidFill>
            </a:endParaRPr>
          </a:p>
        </p:txBody>
      </p:sp>
      <p:pic>
        <p:nvPicPr>
          <p:cNvPr id="24" name="Imag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2630" y="4269474"/>
            <a:ext cx="1320647" cy="1320647"/>
          </a:xfrm>
          <a:prstGeom prst="rect">
            <a:avLst/>
          </a:prstGeom>
        </p:spPr>
      </p:pic>
      <p:sp>
        <p:nvSpPr>
          <p:cNvPr id="25" name="Bulle ronde 24"/>
          <p:cNvSpPr/>
          <p:nvPr/>
        </p:nvSpPr>
        <p:spPr>
          <a:xfrm>
            <a:off x="6905062" y="2476824"/>
            <a:ext cx="1808279" cy="1091297"/>
          </a:xfrm>
          <a:prstGeom prst="wedgeEllipseCallout">
            <a:avLst>
              <a:gd name="adj1" fmla="val -17041"/>
              <a:gd name="adj2" fmla="val 11221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Je </a:t>
            </a:r>
            <a:r>
              <a:rPr lang="fr-FR" b="1" dirty="0" smtClean="0">
                <a:solidFill>
                  <a:schemeClr val="tx1"/>
                </a:solidFill>
              </a:rPr>
              <a:t>veux </a:t>
            </a:r>
            <a:r>
              <a:rPr lang="fr-FR" b="1" dirty="0" smtClean="0">
                <a:solidFill>
                  <a:schemeClr val="tx1"/>
                </a:solidFill>
              </a:rPr>
              <a:t>me connecter !</a:t>
            </a:r>
            <a:endParaRPr lang="en-CA" b="1" dirty="0">
              <a:solidFill>
                <a:schemeClr val="tx1"/>
              </a:solidFill>
            </a:endParaRPr>
          </a:p>
        </p:txBody>
      </p:sp>
      <p:sp>
        <p:nvSpPr>
          <p:cNvPr id="27" name="Virage 26"/>
          <p:cNvSpPr/>
          <p:nvPr/>
        </p:nvSpPr>
        <p:spPr>
          <a:xfrm rot="16200000">
            <a:off x="2567502" y="1623950"/>
            <a:ext cx="2740119" cy="5529800"/>
          </a:xfrm>
          <a:prstGeom prst="bentArrow">
            <a:avLst>
              <a:gd name="adj1" fmla="val 8083"/>
              <a:gd name="adj2" fmla="val 12760"/>
              <a:gd name="adj3" fmla="val 27060"/>
              <a:gd name="adj4" fmla="val 3258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9" name="Vague 28"/>
          <p:cNvSpPr/>
          <p:nvPr/>
        </p:nvSpPr>
        <p:spPr>
          <a:xfrm>
            <a:off x="7076198" y="5758908"/>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sp>
        <p:nvSpPr>
          <p:cNvPr id="31" name="ZoneTexte 30"/>
          <p:cNvSpPr txBox="1"/>
          <p:nvPr/>
        </p:nvSpPr>
        <p:spPr>
          <a:xfrm>
            <a:off x="2706206" y="4000263"/>
            <a:ext cx="1973782" cy="923330"/>
          </a:xfrm>
          <a:prstGeom prst="rect">
            <a:avLst/>
          </a:prstGeom>
          <a:noFill/>
        </p:spPr>
        <p:txBody>
          <a:bodyPr wrap="square" rtlCol="0">
            <a:spAutoFit/>
          </a:bodyPr>
          <a:lstStyle/>
          <a:p>
            <a:pPr algn="ctr"/>
            <a:r>
              <a:rPr lang="fr-FR" b="1" dirty="0"/>
              <a:t>Demande de connexion</a:t>
            </a:r>
            <a:endParaRPr lang="en-CA" b="1" dirty="0"/>
          </a:p>
          <a:p>
            <a:pPr algn="ctr"/>
            <a:endParaRPr lang="en-CA" dirty="0"/>
          </a:p>
        </p:txBody>
      </p:sp>
      <p:pic>
        <p:nvPicPr>
          <p:cNvPr id="33" name="Imag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8950" y="4929797"/>
            <a:ext cx="1113512" cy="1036338"/>
          </a:xfrm>
          <a:prstGeom prst="rect">
            <a:avLst/>
          </a:prstGeom>
        </p:spPr>
      </p:pic>
      <p:sp>
        <p:nvSpPr>
          <p:cNvPr id="34" name="ZoneTexte 33"/>
          <p:cNvSpPr txBox="1"/>
          <p:nvPr/>
        </p:nvSpPr>
        <p:spPr>
          <a:xfrm>
            <a:off x="4457227" y="1613599"/>
            <a:ext cx="1973782" cy="2862322"/>
          </a:xfrm>
          <a:prstGeom prst="rect">
            <a:avLst/>
          </a:prstGeom>
          <a:noFill/>
        </p:spPr>
        <p:txBody>
          <a:bodyPr wrap="square" rtlCol="0">
            <a:spAutoFit/>
          </a:bodyPr>
          <a:lstStyle/>
          <a:p>
            <a:pPr algn="ctr"/>
            <a:r>
              <a:rPr lang="fr-FR" sz="2000" b="1" dirty="0" smtClean="0"/>
              <a:t>Le serveur </a:t>
            </a:r>
            <a:r>
              <a:rPr lang="fr-FR" sz="2000" b="1" dirty="0" smtClean="0"/>
              <a:t>redirige </a:t>
            </a:r>
            <a:r>
              <a:rPr lang="fr-FR" sz="2000" b="1" dirty="0" smtClean="0"/>
              <a:t>le signal « </a:t>
            </a:r>
            <a:r>
              <a:rPr lang="fr-FR" sz="2000" b="1" dirty="0" err="1" smtClean="0"/>
              <a:t>ReadyRead</a:t>
            </a:r>
            <a:r>
              <a:rPr lang="fr-FR" sz="2000" b="1" dirty="0" smtClean="0"/>
              <a:t> » de la socket cliente sur un slot de traitement </a:t>
            </a:r>
            <a:r>
              <a:rPr lang="fr-FR" sz="2000" b="1" dirty="0" err="1" smtClean="0"/>
              <a:t>threadé</a:t>
            </a:r>
            <a:r>
              <a:rPr lang="fr-FR" sz="2000" b="1" dirty="0" smtClean="0"/>
              <a:t>.</a:t>
            </a:r>
            <a:endParaRPr lang="en-CA" sz="2000" b="1" dirty="0"/>
          </a:p>
          <a:p>
            <a:pPr algn="ctr"/>
            <a:endParaRPr lang="en-CA" sz="2000" dirty="0"/>
          </a:p>
        </p:txBody>
      </p:sp>
      <p:sp>
        <p:nvSpPr>
          <p:cNvPr id="35" name="ZoneTexte 34"/>
          <p:cNvSpPr txBox="1"/>
          <p:nvPr/>
        </p:nvSpPr>
        <p:spPr>
          <a:xfrm>
            <a:off x="2416437" y="2434480"/>
            <a:ext cx="1973782" cy="923330"/>
          </a:xfrm>
          <a:prstGeom prst="rect">
            <a:avLst/>
          </a:prstGeom>
          <a:noFill/>
        </p:spPr>
        <p:txBody>
          <a:bodyPr wrap="square" rtlCol="0">
            <a:spAutoFit/>
          </a:bodyPr>
          <a:lstStyle/>
          <a:p>
            <a:pPr algn="ctr"/>
            <a:r>
              <a:rPr lang="fr-FR" b="1" dirty="0" smtClean="0"/>
              <a:t>Connexion </a:t>
            </a:r>
          </a:p>
          <a:p>
            <a:pPr algn="ctr"/>
            <a:r>
              <a:rPr lang="fr-FR" b="1" dirty="0" smtClean="0"/>
              <a:t>établie</a:t>
            </a:r>
            <a:endParaRPr lang="en-CA" b="1" dirty="0"/>
          </a:p>
          <a:p>
            <a:pPr algn="ctr"/>
            <a:endParaRPr lang="en-CA" dirty="0"/>
          </a:p>
        </p:txBody>
      </p:sp>
      <p:sp>
        <p:nvSpPr>
          <p:cNvPr id="2" name="Espace réservé du numéro de diapositive 1"/>
          <p:cNvSpPr>
            <a:spLocks noGrp="1"/>
          </p:cNvSpPr>
          <p:nvPr>
            <p:ph type="sldNum" sz="quarter" idx="12"/>
          </p:nvPr>
        </p:nvSpPr>
        <p:spPr/>
        <p:txBody>
          <a:bodyPr/>
          <a:lstStyle/>
          <a:p>
            <a:fld id="{FF75B4CE-5129-41CA-A75E-F2AE589D1F47}"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246510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2000"/>
                                        <p:tgtEl>
                                          <p:spTgt spid="27"/>
                                        </p:tgtEl>
                                      </p:cBhvr>
                                    </p:animEffect>
                                  </p:childTnLst>
                                </p:cTn>
                              </p:par>
                            </p:childTnLst>
                          </p:cTn>
                        </p:par>
                        <p:par>
                          <p:cTn id="17" fill="hold">
                            <p:stCondLst>
                              <p:cond delay="3000"/>
                            </p:stCondLst>
                            <p:childTnLst>
                              <p:par>
                                <p:cTn id="18" presetID="22" presetClass="entr" presetSubtype="4"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1000"/>
                                        <p:tgtEl>
                                          <p:spTgt spid="33"/>
                                        </p:tgtEl>
                                      </p:cBhvr>
                                    </p:animEffect>
                                  </p:childTnLst>
                                </p:cTn>
                              </p:par>
                            </p:childTnLst>
                          </p:cTn>
                        </p:par>
                        <p:par>
                          <p:cTn id="21" fill="hold">
                            <p:stCondLst>
                              <p:cond delay="4000"/>
                            </p:stCondLst>
                            <p:childTnLst>
                              <p:par>
                                <p:cTn id="22" presetID="50" presetClass="path" presetSubtype="0" accel="50000" decel="50000" fill="hold" nodeType="afterEffect">
                                  <p:stCondLst>
                                    <p:cond delay="0"/>
                                  </p:stCondLst>
                                  <p:childTnLst>
                                    <p:animMotion origin="layout" path="M 1.38889E-6 -3.33333E-6 L -0.21493 -3.33333E-6 C -0.31146 -3.33333E-6 -0.42986 -0.08356 -0.42986 -0.15092 L -0.42986 -0.30162 " pathEditMode="relative" rAng="0" ptsTypes="AAAA">
                                      <p:cBhvr>
                                        <p:cTn id="23" dur="2000" fill="hold"/>
                                        <p:tgtEl>
                                          <p:spTgt spid="33"/>
                                        </p:tgtEl>
                                        <p:attrNameLst>
                                          <p:attrName>ppt_x</p:attrName>
                                          <p:attrName>ppt_y</p:attrName>
                                        </p:attrNameLst>
                                      </p:cBhvr>
                                      <p:rCtr x="-21493" y="-15093"/>
                                    </p:animMotion>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6000"/>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22" presetClass="exit" presetSubtype="4" fill="hold" grpId="1" nodeType="withEffect">
                                  <p:stCondLst>
                                    <p:cond delay="0"/>
                                  </p:stCondLst>
                                  <p:childTnLst>
                                    <p:animEffect transition="out" filter="wipe(down)">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childTnLst>
                          </p:cTn>
                        </p:par>
                        <p:par>
                          <p:cTn id="34" fill="hold">
                            <p:stCondLst>
                              <p:cond delay="6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7" grpId="0" animBg="1"/>
      <p:bldP spid="31" grpId="0"/>
      <p:bldP spid="31" grpId="1"/>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620" y="510646"/>
            <a:ext cx="6929308" cy="4770999"/>
          </a:xfrm>
          <a:prstGeom prst="rect">
            <a:avLst/>
          </a:prstGeom>
        </p:spPr>
      </p:pic>
      <p:sp>
        <p:nvSpPr>
          <p:cNvPr id="20" name="Arc 19"/>
          <p:cNvSpPr/>
          <p:nvPr/>
        </p:nvSpPr>
        <p:spPr>
          <a:xfrm rot="15286500">
            <a:off x="420578" y="208698"/>
            <a:ext cx="2500265" cy="2540509"/>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Vague 22"/>
          <p:cNvSpPr/>
          <p:nvPr/>
        </p:nvSpPr>
        <p:spPr>
          <a:xfrm>
            <a:off x="976758" y="1784547"/>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Serveur</a:t>
            </a:r>
            <a:endParaRPr lang="en-CA" dirty="0">
              <a:solidFill>
                <a:schemeClr val="tx1"/>
              </a:solidFill>
            </a:endParaRPr>
          </a:p>
        </p:txBody>
      </p:sp>
      <p:pic>
        <p:nvPicPr>
          <p:cNvPr id="24" name="Imag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229" y="4419563"/>
            <a:ext cx="1320647" cy="1320647"/>
          </a:xfrm>
          <a:prstGeom prst="rect">
            <a:avLst/>
          </a:prstGeom>
        </p:spPr>
      </p:pic>
      <p:sp>
        <p:nvSpPr>
          <p:cNvPr id="13" name="Vague 12"/>
          <p:cNvSpPr/>
          <p:nvPr/>
        </p:nvSpPr>
        <p:spPr>
          <a:xfrm>
            <a:off x="1018799" y="5863269"/>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sp>
        <p:nvSpPr>
          <p:cNvPr id="2" name="Double flèche verticale 1"/>
          <p:cNvSpPr/>
          <p:nvPr/>
        </p:nvSpPr>
        <p:spPr>
          <a:xfrm>
            <a:off x="1421253" y="2896145"/>
            <a:ext cx="432173" cy="1523418"/>
          </a:xfrm>
          <a:prstGeom prst="upDown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Pensées 2"/>
          <p:cNvSpPr/>
          <p:nvPr/>
        </p:nvSpPr>
        <p:spPr>
          <a:xfrm>
            <a:off x="3972026" y="285694"/>
            <a:ext cx="2743200" cy="1630837"/>
          </a:xfrm>
          <a:prstGeom prst="cloudCallout">
            <a:avLst>
              <a:gd name="adj1" fmla="val -83376"/>
              <a:gd name="adj2" fmla="val 30130"/>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Un client envoi un donnée !</a:t>
            </a:r>
            <a:endParaRPr lang="en-CA" b="1" dirty="0">
              <a:solidFill>
                <a:schemeClr val="tx1"/>
              </a:solidFill>
            </a:endParaRPr>
          </a:p>
        </p:txBody>
      </p:sp>
      <p:sp>
        <p:nvSpPr>
          <p:cNvPr id="8" name="Virage 7"/>
          <p:cNvSpPr/>
          <p:nvPr/>
        </p:nvSpPr>
        <p:spPr>
          <a:xfrm rot="5400000">
            <a:off x="3037854" y="940974"/>
            <a:ext cx="2112741" cy="2040742"/>
          </a:xfrm>
          <a:prstGeom prst="bentArrow">
            <a:avLst>
              <a:gd name="adj1" fmla="val 6006"/>
              <a:gd name="adj2" fmla="val 10151"/>
              <a:gd name="adj3" fmla="val 22800"/>
              <a:gd name="adj4" fmla="val 1368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Arc 20"/>
          <p:cNvSpPr/>
          <p:nvPr/>
        </p:nvSpPr>
        <p:spPr>
          <a:xfrm rot="15286500">
            <a:off x="3711656" y="3082429"/>
            <a:ext cx="1903074" cy="1960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1485" y="3282325"/>
            <a:ext cx="1463415" cy="1674388"/>
          </a:xfrm>
          <a:prstGeom prst="rect">
            <a:avLst/>
          </a:prstGeom>
        </p:spPr>
      </p:pic>
      <p:sp>
        <p:nvSpPr>
          <p:cNvPr id="14" name="Rectangle 13"/>
          <p:cNvSpPr/>
          <p:nvPr/>
        </p:nvSpPr>
        <p:spPr>
          <a:xfrm>
            <a:off x="73148" y="3196189"/>
            <a:ext cx="1479347" cy="1200329"/>
          </a:xfrm>
          <a:prstGeom prst="rect">
            <a:avLst/>
          </a:prstGeom>
        </p:spPr>
        <p:txBody>
          <a:bodyPr wrap="square">
            <a:spAutoFit/>
          </a:bodyPr>
          <a:lstStyle/>
          <a:p>
            <a:pPr algn="ctr"/>
            <a:r>
              <a:rPr lang="fr-FR" b="1" dirty="0"/>
              <a:t>Connexion du client au serveur </a:t>
            </a:r>
            <a:r>
              <a:rPr lang="fr-FR" b="1" dirty="0" smtClean="0"/>
              <a:t>établie.</a:t>
            </a:r>
            <a:endParaRPr lang="en-CA" dirty="0"/>
          </a:p>
        </p:txBody>
      </p:sp>
      <p:sp>
        <p:nvSpPr>
          <p:cNvPr id="15" name="Pensées 14"/>
          <p:cNvSpPr/>
          <p:nvPr/>
        </p:nvSpPr>
        <p:spPr>
          <a:xfrm>
            <a:off x="5533270" y="679966"/>
            <a:ext cx="3544748" cy="1649691"/>
          </a:xfrm>
          <a:prstGeom prst="cloudCallout">
            <a:avLst>
              <a:gd name="adj1" fmla="val -41777"/>
              <a:gd name="adj2" fmla="val 15838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Je suis responsable du traitement des données reçus par </a:t>
            </a:r>
            <a:r>
              <a:rPr lang="fr-FR" b="1" dirty="0" smtClean="0">
                <a:solidFill>
                  <a:schemeClr val="tx1"/>
                </a:solidFill>
              </a:rPr>
              <a:t>ce </a:t>
            </a:r>
            <a:r>
              <a:rPr lang="fr-FR" b="1" dirty="0">
                <a:solidFill>
                  <a:schemeClr val="tx1"/>
                </a:solidFill>
              </a:rPr>
              <a:t>client</a:t>
            </a:r>
            <a:r>
              <a:rPr lang="fr-FR" b="1" dirty="0" smtClean="0">
                <a:solidFill>
                  <a:schemeClr val="tx1"/>
                </a:solidFill>
              </a:rPr>
              <a:t>.</a:t>
            </a:r>
            <a:endParaRPr lang="en-CA" b="1" dirty="0">
              <a:solidFill>
                <a:schemeClr val="tx1"/>
              </a:solidFill>
            </a:endParaRPr>
          </a:p>
        </p:txBody>
      </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9665" y="3920287"/>
            <a:ext cx="800272" cy="744808"/>
          </a:xfrm>
          <a:prstGeom prst="rect">
            <a:avLst/>
          </a:prstGeom>
        </p:spPr>
      </p:pic>
      <p:pic>
        <p:nvPicPr>
          <p:cNvPr id="28" name="Imag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2496" y="307562"/>
            <a:ext cx="800272" cy="744808"/>
          </a:xfrm>
          <a:prstGeom prst="rect">
            <a:avLst/>
          </a:prstGeom>
        </p:spPr>
      </p:pic>
      <p:sp>
        <p:nvSpPr>
          <p:cNvPr id="4" name="Espace réservé du numéro de diapositive 3"/>
          <p:cNvSpPr>
            <a:spLocks noGrp="1"/>
          </p:cNvSpPr>
          <p:nvPr>
            <p:ph type="sldNum" sz="quarter" idx="12"/>
          </p:nvPr>
        </p:nvSpPr>
        <p:spPr/>
        <p:txBody>
          <a:bodyPr/>
          <a:lstStyle/>
          <a:p>
            <a:fld id="{FF75B4CE-5129-41CA-A75E-F2AE589D1F47}" type="slidenum">
              <a:rPr lang="en-US" smtClean="0">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64907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par>
                          <p:cTn id="17" fill="hold">
                            <p:stCondLst>
                              <p:cond delay="1500"/>
                            </p:stCondLst>
                            <p:childTnLst>
                              <p:par>
                                <p:cTn id="18" presetID="42" presetClass="path" presetSubtype="0" accel="50000" decel="50000" fill="hold" nodeType="afterEffect">
                                  <p:stCondLst>
                                    <p:cond delay="0"/>
                                  </p:stCondLst>
                                  <p:childTnLst>
                                    <p:animMotion origin="layout" path="M 1.38889E-6 4.07407E-6 L -0.00035 -0.18588 " pathEditMode="relative" rAng="0" ptsTypes="AA">
                                      <p:cBhvr>
                                        <p:cTn id="19" dur="2000" fill="hold"/>
                                        <p:tgtEl>
                                          <p:spTgt spid="16"/>
                                        </p:tgtEl>
                                        <p:attrNameLst>
                                          <p:attrName>ppt_x</p:attrName>
                                          <p:attrName>ppt_y</p:attrName>
                                        </p:attrNameLst>
                                      </p:cBhvr>
                                      <p:rCtr x="-17" y="-9306"/>
                                    </p:animMotion>
                                  </p:childTnLst>
                                </p:cTn>
                              </p:par>
                            </p:childTnLst>
                          </p:cTn>
                        </p:par>
                        <p:par>
                          <p:cTn id="20" fill="hold">
                            <p:stCondLst>
                              <p:cond delay="3500"/>
                            </p:stCondLst>
                            <p:childTnLst>
                              <p:par>
                                <p:cTn id="21" presetID="22" presetClass="exit" presetSubtype="4" fill="hold" nodeType="afterEffect">
                                  <p:stCondLst>
                                    <p:cond delay="0"/>
                                  </p:stCondLst>
                                  <p:childTnLst>
                                    <p:animEffect transition="out" filter="wipe(down)">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par>
                          <p:cTn id="24" fill="hold">
                            <p:stCondLst>
                              <p:cond delay="4000"/>
                            </p:stCondLst>
                            <p:childTnLst>
                              <p:par>
                                <p:cTn id="25" presetID="22" presetClass="exit" presetSubtype="2" fill="hold" grpId="1" nodeType="afterEffect">
                                  <p:stCondLst>
                                    <p:cond delay="0"/>
                                  </p:stCondLst>
                                  <p:childTnLst>
                                    <p:animEffect transition="out" filter="wipe(right)">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par>
                          <p:cTn id="28" fill="hold">
                            <p:stCondLst>
                              <p:cond delay="4500"/>
                            </p:stCondLst>
                            <p:childTnLst>
                              <p:par>
                                <p:cTn id="29" presetID="22" presetClass="entr" presetSubtype="8" fill="hold" grpId="1"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1000"/>
                                        <p:tgtEl>
                                          <p:spTgt spid="8"/>
                                        </p:tgtEl>
                                      </p:cBhvr>
                                    </p:animEffect>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1" presetClass="entr" presetSubtype="1" repeatCount="indefinite"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heel(1)">
                                      <p:cBhvr>
                                        <p:cTn id="38" dur="10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6500"/>
                            </p:stCondLst>
                            <p:childTnLst>
                              <p:par>
                                <p:cTn id="43" presetID="50" presetClass="path" presetSubtype="0" accel="50000" decel="50000" fill="hold" nodeType="afterEffect">
                                  <p:stCondLst>
                                    <p:cond delay="0"/>
                                  </p:stCondLst>
                                  <p:childTnLst>
                                    <p:animMotion origin="layout" path="M 0.00017 -4.07407E-6 L 0.11146 -4.07407E-6 C 0.16146 -4.07407E-6 0.22326 0.08889 0.22326 0.16158 L 0.22326 0.32315 " pathEditMode="relative" rAng="0" ptsTypes="AAAA">
                                      <p:cBhvr>
                                        <p:cTn id="44" dur="2000" fill="hold"/>
                                        <p:tgtEl>
                                          <p:spTgt spid="28"/>
                                        </p:tgtEl>
                                        <p:attrNameLst>
                                          <p:attrName>ppt_x</p:attrName>
                                          <p:attrName>ppt_y</p:attrName>
                                        </p:attrNameLst>
                                      </p:cBhvr>
                                      <p:rCtr x="11146" y="16157"/>
                                    </p:animMotion>
                                  </p:childTnLst>
                                </p:cTn>
                              </p:par>
                            </p:childTnLst>
                          </p:cTn>
                        </p:par>
                        <p:par>
                          <p:cTn id="45" fill="hold">
                            <p:stCondLst>
                              <p:cond delay="8500"/>
                            </p:stCondLst>
                            <p:childTnLst>
                              <p:par>
                                <p:cTn id="46" presetID="22" presetClass="entr" presetSubtype="1"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3" grpId="1" animBg="1"/>
      <p:bldP spid="8" grpId="1" animBg="1"/>
      <p:bldP spid="21"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sp>
        <p:nvSpPr>
          <p:cNvPr id="20" name="Arc 19"/>
          <p:cNvSpPr/>
          <p:nvPr/>
        </p:nvSpPr>
        <p:spPr>
          <a:xfrm rot="15286500">
            <a:off x="420578" y="208698"/>
            <a:ext cx="2500265" cy="2540509"/>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Vague 22"/>
          <p:cNvSpPr/>
          <p:nvPr/>
        </p:nvSpPr>
        <p:spPr>
          <a:xfrm>
            <a:off x="976758" y="1784547"/>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Serveur</a:t>
            </a:r>
            <a:endParaRPr lang="en-CA" dirty="0">
              <a:solidFill>
                <a:schemeClr val="tx1"/>
              </a:solidFill>
            </a:endParaRPr>
          </a:p>
        </p:txBody>
      </p:sp>
      <p:pic>
        <p:nvPicPr>
          <p:cNvPr id="24" name="Imag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14" y="5134081"/>
            <a:ext cx="1002768" cy="1002768"/>
          </a:xfrm>
          <a:prstGeom prst="rect">
            <a:avLst/>
          </a:prstGeom>
        </p:spPr>
      </p:pic>
      <p:sp>
        <p:nvSpPr>
          <p:cNvPr id="13" name="Vague 12"/>
          <p:cNvSpPr/>
          <p:nvPr/>
        </p:nvSpPr>
        <p:spPr>
          <a:xfrm>
            <a:off x="219742" y="6136849"/>
            <a:ext cx="757016" cy="41869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sp>
        <p:nvSpPr>
          <p:cNvPr id="21" name="Arc 20"/>
          <p:cNvSpPr/>
          <p:nvPr/>
        </p:nvSpPr>
        <p:spPr>
          <a:xfrm rot="15286500">
            <a:off x="3711656" y="3082429"/>
            <a:ext cx="1903074" cy="1960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1485" y="3282325"/>
            <a:ext cx="1463415" cy="1674388"/>
          </a:xfrm>
          <a:prstGeom prst="rect">
            <a:avLst/>
          </a:prstGeom>
        </p:spPr>
      </p:pic>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352" y="5134081"/>
            <a:ext cx="1002768" cy="1002768"/>
          </a:xfrm>
          <a:prstGeom prst="rect">
            <a:avLst/>
          </a:prstGeom>
        </p:spPr>
      </p:pic>
      <p:sp>
        <p:nvSpPr>
          <p:cNvPr id="17" name="Vague 16"/>
          <p:cNvSpPr/>
          <p:nvPr/>
        </p:nvSpPr>
        <p:spPr>
          <a:xfrm>
            <a:off x="1269331" y="6136849"/>
            <a:ext cx="757016" cy="41869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041" y="5134081"/>
            <a:ext cx="1002768" cy="1002768"/>
          </a:xfrm>
          <a:prstGeom prst="rect">
            <a:avLst/>
          </a:prstGeom>
        </p:spPr>
      </p:pic>
      <p:sp>
        <p:nvSpPr>
          <p:cNvPr id="22" name="Vague 21"/>
          <p:cNvSpPr/>
          <p:nvPr/>
        </p:nvSpPr>
        <p:spPr>
          <a:xfrm>
            <a:off x="2417041" y="6136849"/>
            <a:ext cx="757016" cy="41869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sp>
        <p:nvSpPr>
          <p:cNvPr id="4" name="Flèche vers le bas 3"/>
          <p:cNvSpPr/>
          <p:nvPr/>
        </p:nvSpPr>
        <p:spPr>
          <a:xfrm flipV="1">
            <a:off x="356812" y="2253006"/>
            <a:ext cx="332328" cy="2761731"/>
          </a:xfrm>
          <a:prstGeom prst="downArrow">
            <a:avLst>
              <a:gd name="adj1" fmla="val 50000"/>
              <a:gd name="adj2" fmla="val 10105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èche vers le bas 24"/>
          <p:cNvSpPr/>
          <p:nvPr/>
        </p:nvSpPr>
        <p:spPr>
          <a:xfrm flipV="1">
            <a:off x="1502148" y="2887019"/>
            <a:ext cx="332328" cy="2127718"/>
          </a:xfrm>
          <a:prstGeom prst="downArrow">
            <a:avLst>
              <a:gd name="adj1" fmla="val 50000"/>
              <a:gd name="adj2" fmla="val 10105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Flèche vers le bas 25"/>
          <p:cNvSpPr/>
          <p:nvPr/>
        </p:nvSpPr>
        <p:spPr>
          <a:xfrm flipV="1">
            <a:off x="2484868" y="2420987"/>
            <a:ext cx="332328" cy="2593750"/>
          </a:xfrm>
          <a:prstGeom prst="downArrow">
            <a:avLst>
              <a:gd name="adj1" fmla="val 50000"/>
              <a:gd name="adj2" fmla="val 10105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Virage 26"/>
          <p:cNvSpPr/>
          <p:nvPr/>
        </p:nvSpPr>
        <p:spPr>
          <a:xfrm rot="5400000">
            <a:off x="2680570" y="1068605"/>
            <a:ext cx="2295899" cy="1568809"/>
          </a:xfrm>
          <a:prstGeom prst="bentArrow">
            <a:avLst>
              <a:gd name="adj1" fmla="val 9010"/>
              <a:gd name="adj2" fmla="val 10151"/>
              <a:gd name="adj3" fmla="val 22800"/>
              <a:gd name="adj4" fmla="val 1308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9" name="Virage 28"/>
          <p:cNvSpPr/>
          <p:nvPr/>
        </p:nvSpPr>
        <p:spPr>
          <a:xfrm rot="5400000">
            <a:off x="2785432" y="971034"/>
            <a:ext cx="4010322" cy="3478378"/>
          </a:xfrm>
          <a:prstGeom prst="bentArrow">
            <a:avLst>
              <a:gd name="adj1" fmla="val 4109"/>
              <a:gd name="adj2" fmla="val 10151"/>
              <a:gd name="adj3" fmla="val 22800"/>
              <a:gd name="adj4" fmla="val 1368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0" name="Virage 29"/>
          <p:cNvSpPr/>
          <p:nvPr/>
        </p:nvSpPr>
        <p:spPr>
          <a:xfrm rot="5400000">
            <a:off x="4469627" y="-720963"/>
            <a:ext cx="2295899" cy="5146922"/>
          </a:xfrm>
          <a:prstGeom prst="bentArrow">
            <a:avLst>
              <a:gd name="adj1" fmla="val 6135"/>
              <a:gd name="adj2" fmla="val 10151"/>
              <a:gd name="adj3" fmla="val 22800"/>
              <a:gd name="adj4" fmla="val 1308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 name="Arc 30"/>
          <p:cNvSpPr/>
          <p:nvPr/>
        </p:nvSpPr>
        <p:spPr>
          <a:xfrm rot="15286500">
            <a:off x="7035046" y="3116867"/>
            <a:ext cx="1903074" cy="1960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32" name="Imag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875" y="3316763"/>
            <a:ext cx="1463415" cy="1674388"/>
          </a:xfrm>
          <a:prstGeom prst="rect">
            <a:avLst/>
          </a:prstGeom>
        </p:spPr>
      </p:pic>
      <p:sp>
        <p:nvSpPr>
          <p:cNvPr id="33" name="Arc 32"/>
          <p:cNvSpPr/>
          <p:nvPr/>
        </p:nvSpPr>
        <p:spPr>
          <a:xfrm rot="15286500">
            <a:off x="5246719" y="4776643"/>
            <a:ext cx="1903074" cy="1960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34" name="Imag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548" y="4976539"/>
            <a:ext cx="1463415" cy="1674388"/>
          </a:xfrm>
          <a:prstGeom prst="rect">
            <a:avLst/>
          </a:prstGeom>
        </p:spPr>
      </p:pic>
      <p:sp>
        <p:nvSpPr>
          <p:cNvPr id="35" name="Pensées 34"/>
          <p:cNvSpPr/>
          <p:nvPr/>
        </p:nvSpPr>
        <p:spPr>
          <a:xfrm>
            <a:off x="4203637" y="2689242"/>
            <a:ext cx="2743200" cy="1630837"/>
          </a:xfrm>
          <a:prstGeom prst="cloudCallout">
            <a:avLst>
              <a:gd name="adj1" fmla="val -91280"/>
              <a:gd name="adj2" fmla="val -12073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Trois données clientes = trois threads de traitements.</a:t>
            </a:r>
            <a:endParaRPr lang="en-CA" b="1" dirty="0">
              <a:solidFill>
                <a:schemeClr val="tx1"/>
              </a:solidFill>
            </a:endParaRPr>
          </a:p>
        </p:txBody>
      </p:sp>
      <p:pic>
        <p:nvPicPr>
          <p:cNvPr id="36" name="Imag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876" y="4430635"/>
            <a:ext cx="800272" cy="744808"/>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6767" y="4427384"/>
            <a:ext cx="800272" cy="744808"/>
          </a:xfrm>
          <a:prstGeom prst="rect">
            <a:avLst/>
          </a:prstGeom>
        </p:spPr>
      </p:pic>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0935" y="4427384"/>
            <a:ext cx="800272" cy="744808"/>
          </a:xfrm>
          <a:prstGeom prst="rect">
            <a:avLst/>
          </a:prstGeom>
        </p:spPr>
      </p:pic>
      <p:pic>
        <p:nvPicPr>
          <p:cNvPr id="39" name="Imag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9983" y="122796"/>
            <a:ext cx="800272" cy="744808"/>
          </a:xfrm>
          <a:prstGeom prst="rect">
            <a:avLst/>
          </a:prstGeom>
        </p:spPr>
      </p:pic>
      <p:pic>
        <p:nvPicPr>
          <p:cNvPr id="40" name="Imag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9983" y="122796"/>
            <a:ext cx="800272" cy="744808"/>
          </a:xfrm>
          <a:prstGeom prst="rect">
            <a:avLst/>
          </a:prstGeom>
        </p:spPr>
      </p:pic>
      <p:pic>
        <p:nvPicPr>
          <p:cNvPr id="41" name="Imag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9983" y="119520"/>
            <a:ext cx="800272" cy="744808"/>
          </a:xfrm>
          <a:prstGeom prst="rect">
            <a:avLst/>
          </a:prstGeom>
        </p:spPr>
      </p:pic>
      <p:pic>
        <p:nvPicPr>
          <p:cNvPr id="42" name="Imag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7092" y="129116"/>
            <a:ext cx="800272" cy="744808"/>
          </a:xfrm>
          <a:prstGeom prst="rect">
            <a:avLst/>
          </a:prstGeom>
        </p:spPr>
      </p:pic>
      <p:pic>
        <p:nvPicPr>
          <p:cNvPr id="43" name="Imag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7579" y="129116"/>
            <a:ext cx="800272" cy="744808"/>
          </a:xfrm>
          <a:prstGeom prst="rect">
            <a:avLst/>
          </a:prstGeom>
        </p:spPr>
      </p:pic>
      <p:pic>
        <p:nvPicPr>
          <p:cNvPr id="44" name="Imag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8066" y="117924"/>
            <a:ext cx="800272" cy="744808"/>
          </a:xfrm>
          <a:prstGeom prst="rect">
            <a:avLst/>
          </a:prstGeom>
        </p:spPr>
      </p:pic>
      <p:sp>
        <p:nvSpPr>
          <p:cNvPr id="2" name="Espace réservé du numéro de diapositive 1"/>
          <p:cNvSpPr>
            <a:spLocks noGrp="1"/>
          </p:cNvSpPr>
          <p:nvPr>
            <p:ph type="sldNum" sz="quarter" idx="12"/>
          </p:nvPr>
        </p:nvSpPr>
        <p:spPr/>
        <p:txBody>
          <a:bodyPr/>
          <a:lstStyle/>
          <a:p>
            <a:fld id="{FF75B4CE-5129-41CA-A75E-F2AE589D1F47}" type="slidenum">
              <a:rPr lang="en-US" smtClean="0">
                <a:solidFill>
                  <a:prstClr val="black">
                    <a:tint val="75000"/>
                  </a:prstClr>
                </a:solidFill>
              </a:rPr>
              <a:pPr/>
              <a:t>5</a:t>
            </a:fld>
            <a:endParaRPr lang="en-US" dirty="0">
              <a:solidFill>
                <a:prstClr val="black">
                  <a:tint val="75000"/>
                </a:prstClr>
              </a:solidFill>
            </a:endParaRPr>
          </a:p>
        </p:txBody>
      </p:sp>
      <p:pic>
        <p:nvPicPr>
          <p:cNvPr id="46" name="Imag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7620" y="510646"/>
            <a:ext cx="6929308" cy="4770999"/>
          </a:xfrm>
          <a:prstGeom prst="rect">
            <a:avLst/>
          </a:prstGeom>
        </p:spPr>
      </p:pic>
    </p:spTree>
    <p:extLst>
      <p:ext uri="{BB962C8B-B14F-4D97-AF65-F5344CB8AC3E}">
        <p14:creationId xmlns:p14="http://schemas.microsoft.com/office/powerpoint/2010/main" val="267834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1000"/>
                                        <p:tgtEl>
                                          <p:spTgt spid="2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000"/>
                                        <p:tgtEl>
                                          <p:spTgt spid="2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1000"/>
                                        <p:tgtEl>
                                          <p:spTgt spid="4"/>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000"/>
                                        <p:tgtEl>
                                          <p:spTgt spid="35"/>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par>
                                <p:cTn id="27" presetID="2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par>
                          <p:cTn id="33" fill="hold">
                            <p:stCondLst>
                              <p:cond delay="2500"/>
                            </p:stCondLst>
                            <p:childTnLst>
                              <p:par>
                                <p:cTn id="34" presetID="42" presetClass="path" presetSubtype="0" accel="50000" decel="50000" fill="hold" nodeType="afterEffect">
                                  <p:stCondLst>
                                    <p:cond delay="0"/>
                                  </p:stCondLst>
                                  <p:childTnLst>
                                    <p:animMotion origin="layout" path="M -3.33333E-6 -1.48148E-6 L -0.00156 -0.2743 " pathEditMode="relative" rAng="0" ptsTypes="AA">
                                      <p:cBhvr>
                                        <p:cTn id="35" dur="2000" fill="hold"/>
                                        <p:tgtEl>
                                          <p:spTgt spid="36"/>
                                        </p:tgtEl>
                                        <p:attrNameLst>
                                          <p:attrName>ppt_x</p:attrName>
                                          <p:attrName>ppt_y</p:attrName>
                                        </p:attrNameLst>
                                      </p:cBhvr>
                                      <p:rCtr x="-87" y="-13727"/>
                                    </p:animMotion>
                                  </p:childTnLst>
                                </p:cTn>
                              </p:par>
                              <p:par>
                                <p:cTn id="36" presetID="42" presetClass="path" presetSubtype="0" accel="50000" decel="50000" fill="hold" nodeType="withEffect">
                                  <p:stCondLst>
                                    <p:cond delay="0"/>
                                  </p:stCondLst>
                                  <p:childTnLst>
                                    <p:animMotion origin="layout" path="M -1.94444E-6 1.48148E-6 L -0.00017 -0.25949 " pathEditMode="relative" rAng="0" ptsTypes="AA">
                                      <p:cBhvr>
                                        <p:cTn id="37" dur="2000" fill="hold"/>
                                        <p:tgtEl>
                                          <p:spTgt spid="37"/>
                                        </p:tgtEl>
                                        <p:attrNameLst>
                                          <p:attrName>ppt_x</p:attrName>
                                          <p:attrName>ppt_y</p:attrName>
                                        </p:attrNameLst>
                                      </p:cBhvr>
                                      <p:rCtr x="-17" y="-12986"/>
                                    </p:animMotion>
                                  </p:childTnLst>
                                </p:cTn>
                              </p:par>
                              <p:par>
                                <p:cTn id="38" presetID="42" presetClass="path" presetSubtype="0" accel="50000" decel="50000" fill="hold" nodeType="withEffect">
                                  <p:stCondLst>
                                    <p:cond delay="0"/>
                                  </p:stCondLst>
                                  <p:childTnLst>
                                    <p:animMotion origin="layout" path="M -3.88889E-6 1.48148E-6 L -0.00104 -0.27871 " pathEditMode="relative" rAng="0" ptsTypes="AA">
                                      <p:cBhvr>
                                        <p:cTn id="39" dur="2000" fill="hold"/>
                                        <p:tgtEl>
                                          <p:spTgt spid="38"/>
                                        </p:tgtEl>
                                        <p:attrNameLst>
                                          <p:attrName>ppt_x</p:attrName>
                                          <p:attrName>ppt_y</p:attrName>
                                        </p:attrNameLst>
                                      </p:cBhvr>
                                      <p:rCtr x="-52" y="-13935"/>
                                    </p:animMotion>
                                  </p:childTnLst>
                                </p:cTn>
                              </p:par>
                            </p:childTnLst>
                          </p:cTn>
                        </p:par>
                        <p:par>
                          <p:cTn id="40" fill="hold">
                            <p:stCondLst>
                              <p:cond delay="4500"/>
                            </p:stCondLst>
                            <p:childTnLst>
                              <p:par>
                                <p:cTn id="41" presetID="22" presetClass="exit" presetSubtype="4" fill="hold" nodeType="afterEffect">
                                  <p:stCondLst>
                                    <p:cond delay="0"/>
                                  </p:stCondLst>
                                  <p:childTnLst>
                                    <p:animEffect transition="out" filter="wipe(down)">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par>
                                <p:cTn id="47" presetID="22" presetClass="exit" presetSubtype="4" fill="hold" nodeType="withEffect">
                                  <p:stCondLst>
                                    <p:cond delay="0"/>
                                  </p:stCondLst>
                                  <p:childTnLst>
                                    <p:animEffect transition="out" filter="wipe(down)">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childTnLst>
                          </p:cTn>
                        </p:par>
                        <p:par>
                          <p:cTn id="50" fill="hold">
                            <p:stCondLst>
                              <p:cond delay="5000"/>
                            </p:stCondLst>
                            <p:childTnLst>
                              <p:par>
                                <p:cTn id="51" presetID="22" presetClass="exit" presetSubtype="2" fill="hold" grpId="1" nodeType="afterEffect">
                                  <p:stCondLst>
                                    <p:cond delay="0"/>
                                  </p:stCondLst>
                                  <p:childTnLst>
                                    <p:animEffect transition="out" filter="wipe(right)">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childTnLst>
                          </p:cTn>
                        </p:par>
                        <p:par>
                          <p:cTn id="54" fill="hold">
                            <p:stCondLst>
                              <p:cond delay="5500"/>
                            </p:stCondLst>
                            <p:childTnLst>
                              <p:par>
                                <p:cTn id="55" presetID="22" presetClass="entr" presetSubtype="8" fill="hold" grpId="0" nodeType="afterEffect">
                                  <p:stCondLst>
                                    <p:cond delay="100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2000"/>
                                        <p:tgtEl>
                                          <p:spTgt spid="30"/>
                                        </p:tgtEl>
                                      </p:cBhvr>
                                    </p:animEffect>
                                  </p:childTnLst>
                                </p:cTn>
                              </p:par>
                              <p:par>
                                <p:cTn id="58" presetID="22" presetClass="entr" presetSubtype="8" fill="hold" grpId="0" nodeType="withEffect">
                                  <p:stCondLst>
                                    <p:cond delay="100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1000"/>
                                        <p:tgtEl>
                                          <p:spTgt spid="29"/>
                                        </p:tgtEl>
                                      </p:cBhvr>
                                    </p:animEffect>
                                  </p:childTnLst>
                                </p:cTn>
                              </p:par>
                              <p:par>
                                <p:cTn id="61" presetID="22" presetClass="entr" presetSubtype="8" fill="hold" grpId="0" nodeType="withEffect">
                                  <p:stCondLst>
                                    <p:cond delay="100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1000"/>
                                        <p:tgtEl>
                                          <p:spTgt spid="27"/>
                                        </p:tgtEl>
                                      </p:cBhvr>
                                    </p:animEffect>
                                  </p:childTnLst>
                                </p:cTn>
                              </p:par>
                            </p:childTnLst>
                          </p:cTn>
                        </p:par>
                        <p:par>
                          <p:cTn id="64" fill="hold">
                            <p:stCondLst>
                              <p:cond delay="8500"/>
                            </p:stCondLst>
                            <p:childTnLst>
                              <p:par>
                                <p:cTn id="65" presetID="22" presetClass="entr" presetSubtype="4" fill="hold"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5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500"/>
                                        <p:tgtEl>
                                          <p:spTgt spid="40"/>
                                        </p:tgtEl>
                                      </p:cBhvr>
                                    </p:animEffect>
                                  </p:childTnLst>
                                </p:cTn>
                              </p:par>
                              <p:par>
                                <p:cTn id="71" presetID="22" presetClass="entr" presetSubtype="4"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par>
                                <p:cTn id="80" presetID="10"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accel="50000" decel="50000" fill="hold" nodeType="withEffect">
                                  <p:stCondLst>
                                    <p:cond delay="0"/>
                                  </p:stCondLst>
                                  <p:childTnLst>
                                    <p:animMotion origin="layout" path="M -8.33333E-7 2.22222E-6 L 0.16163 0.00162 " pathEditMode="relative" rAng="0" ptsTypes="AA">
                                      <p:cBhvr>
                                        <p:cTn id="84" dur="2000" fill="hold"/>
                                        <p:tgtEl>
                                          <p:spTgt spid="41"/>
                                        </p:tgtEl>
                                        <p:attrNameLst>
                                          <p:attrName>ppt_x</p:attrName>
                                          <p:attrName>ppt_y</p:attrName>
                                        </p:attrNameLst>
                                      </p:cBhvr>
                                      <p:rCtr x="8021" y="69"/>
                                    </p:animMotion>
                                  </p:childTnLst>
                                </p:cTn>
                              </p:par>
                              <p:par>
                                <p:cTn id="85" presetID="42" presetClass="path" presetSubtype="0" accel="50000" decel="50000" fill="hold" nodeType="withEffect">
                                  <p:stCondLst>
                                    <p:cond delay="0"/>
                                  </p:stCondLst>
                                  <p:childTnLst>
                                    <p:animMotion origin="layout" path="M -8.33333E-7 -2.22222E-6 L 0.35035 0.00093 " pathEditMode="relative" rAng="0" ptsTypes="AA">
                                      <p:cBhvr>
                                        <p:cTn id="86" dur="2000" fill="hold"/>
                                        <p:tgtEl>
                                          <p:spTgt spid="40"/>
                                        </p:tgtEl>
                                        <p:attrNameLst>
                                          <p:attrName>ppt_x</p:attrName>
                                          <p:attrName>ppt_y</p:attrName>
                                        </p:attrNameLst>
                                      </p:cBhvr>
                                      <p:rCtr x="17517" y="46"/>
                                    </p:animMotion>
                                  </p:childTnLst>
                                </p:cTn>
                              </p:par>
                              <p:par>
                                <p:cTn id="87" presetID="42" presetClass="path" presetSubtype="0" accel="50000" decel="50000" fill="hold" nodeType="withEffect">
                                  <p:stCondLst>
                                    <p:cond delay="0"/>
                                  </p:stCondLst>
                                  <p:childTnLst>
                                    <p:animMotion origin="layout" path="M -8.33333E-7 -2.22222E-6 L 0.53142 -0.00162 " pathEditMode="relative" rAng="0" ptsTypes="AA">
                                      <p:cBhvr>
                                        <p:cTn id="88" dur="2000" fill="hold"/>
                                        <p:tgtEl>
                                          <p:spTgt spid="39"/>
                                        </p:tgtEl>
                                        <p:attrNameLst>
                                          <p:attrName>ppt_x</p:attrName>
                                          <p:attrName>ppt_y</p:attrName>
                                        </p:attrNameLst>
                                      </p:cBhvr>
                                      <p:rCtr x="26632" y="23"/>
                                    </p:animMotion>
                                  </p:childTnLst>
                                </p:cTn>
                              </p:par>
                            </p:childTnLst>
                          </p:cTn>
                        </p:par>
                        <p:par>
                          <p:cTn id="89" fill="hold">
                            <p:stCondLst>
                              <p:cond delay="10500"/>
                            </p:stCondLst>
                            <p:childTnLst>
                              <p:par>
                                <p:cTn id="90" presetID="22" presetClass="exit" presetSubtype="4" fill="hold" nodeType="afterEffect">
                                  <p:stCondLst>
                                    <p:cond delay="0"/>
                                  </p:stCondLst>
                                  <p:childTnLst>
                                    <p:animEffect transition="out" filter="wipe(down)">
                                      <p:cBhvr>
                                        <p:cTn id="91" dur="500"/>
                                        <p:tgtEl>
                                          <p:spTgt spid="39"/>
                                        </p:tgtEl>
                                      </p:cBhvr>
                                    </p:animEffect>
                                    <p:set>
                                      <p:cBhvr>
                                        <p:cTn id="92" dur="1" fill="hold">
                                          <p:stCondLst>
                                            <p:cond delay="499"/>
                                          </p:stCondLst>
                                        </p:cTn>
                                        <p:tgtEl>
                                          <p:spTgt spid="39"/>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40"/>
                                        </p:tgtEl>
                                      </p:cBhvr>
                                    </p:animEffect>
                                    <p:set>
                                      <p:cBhvr>
                                        <p:cTn id="95" dur="1" fill="hold">
                                          <p:stCondLst>
                                            <p:cond delay="499"/>
                                          </p:stCondLst>
                                        </p:cTn>
                                        <p:tgtEl>
                                          <p:spTgt spid="4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41"/>
                                        </p:tgtEl>
                                      </p:cBhvr>
                                    </p:animEffect>
                                    <p:set>
                                      <p:cBhvr>
                                        <p:cTn id="98" dur="1" fill="hold">
                                          <p:stCondLst>
                                            <p:cond delay="499"/>
                                          </p:stCondLst>
                                        </p:cTn>
                                        <p:tgtEl>
                                          <p:spTgt spid="41"/>
                                        </p:tgtEl>
                                        <p:attrNameLst>
                                          <p:attrName>style.visibility</p:attrName>
                                        </p:attrNameLst>
                                      </p:cBhvr>
                                      <p:to>
                                        <p:strVal val="hidden"/>
                                      </p:to>
                                    </p:set>
                                  </p:childTnLst>
                                </p:cTn>
                              </p:par>
                            </p:childTnLst>
                          </p:cTn>
                        </p:par>
                        <p:par>
                          <p:cTn id="99" fill="hold">
                            <p:stCondLst>
                              <p:cond delay="11000"/>
                            </p:stCondLst>
                            <p:childTnLst>
                              <p:par>
                                <p:cTn id="100" presetID="22" presetClass="entr" presetSubtype="4" fill="hold"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down)">
                                      <p:cBhvr>
                                        <p:cTn id="102" dur="500"/>
                                        <p:tgtEl>
                                          <p:spTgt spid="42"/>
                                        </p:tgtEl>
                                      </p:cBhvr>
                                    </p:animEffect>
                                  </p:childTnLst>
                                </p:cTn>
                              </p:par>
                              <p:par>
                                <p:cTn id="103" presetID="42" presetClass="path" presetSubtype="0" accel="50000" decel="50000" fill="hold" nodeType="withEffect">
                                  <p:stCondLst>
                                    <p:cond delay="0"/>
                                  </p:stCondLst>
                                  <p:childTnLst>
                                    <p:animMotion origin="layout" path="M -2.77778E-6 1.85185E-6 L -0.00139 0.26134 " pathEditMode="relative" rAng="0" ptsTypes="AA">
                                      <p:cBhvr>
                                        <p:cTn id="104" dur="2000" fill="hold"/>
                                        <p:tgtEl>
                                          <p:spTgt spid="42"/>
                                        </p:tgtEl>
                                        <p:attrNameLst>
                                          <p:attrName>ppt_x</p:attrName>
                                          <p:attrName>ppt_y</p:attrName>
                                        </p:attrNameLst>
                                      </p:cBhvr>
                                      <p:rCtr x="-69" y="13056"/>
                                    </p:animMotion>
                                  </p:childTnLst>
                                </p:cTn>
                              </p:par>
                              <p:par>
                                <p:cTn id="105" presetID="22" presetClass="entr" presetSubtype="4"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down)">
                                      <p:cBhvr>
                                        <p:cTn id="107" dur="500"/>
                                        <p:tgtEl>
                                          <p:spTgt spid="43"/>
                                        </p:tgtEl>
                                      </p:cBhvr>
                                    </p:animEffect>
                                  </p:childTnLst>
                                </p:cTn>
                              </p:par>
                              <p:par>
                                <p:cTn id="108" presetID="42" presetClass="path" presetSubtype="0" accel="50000" decel="50000" fill="hold" nodeType="withEffect">
                                  <p:stCondLst>
                                    <p:cond delay="0"/>
                                  </p:stCondLst>
                                  <p:childTnLst>
                                    <p:animMotion origin="layout" path="M 1.38889E-6 1.85185E-6 L -0.00052 0.4618 " pathEditMode="relative" rAng="0" ptsTypes="AA">
                                      <p:cBhvr>
                                        <p:cTn id="109" dur="2000" fill="hold"/>
                                        <p:tgtEl>
                                          <p:spTgt spid="43"/>
                                        </p:tgtEl>
                                        <p:attrNameLst>
                                          <p:attrName>ppt_x</p:attrName>
                                          <p:attrName>ppt_y</p:attrName>
                                        </p:attrNameLst>
                                      </p:cBhvr>
                                      <p:rCtr x="-35" y="23079"/>
                                    </p:animMotion>
                                  </p:childTnLst>
                                </p:cTn>
                              </p:par>
                              <p:par>
                                <p:cTn id="110" presetID="22" presetClass="entr" presetSubtype="4"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down)">
                                      <p:cBhvr>
                                        <p:cTn id="112" dur="500"/>
                                        <p:tgtEl>
                                          <p:spTgt spid="44"/>
                                        </p:tgtEl>
                                      </p:cBhvr>
                                    </p:animEffect>
                                  </p:childTnLst>
                                </p:cTn>
                              </p:par>
                              <p:par>
                                <p:cTn id="113" presetID="42" presetClass="path" presetSubtype="0" accel="50000" decel="50000" fill="hold" nodeType="withEffect">
                                  <p:stCondLst>
                                    <p:cond delay="0"/>
                                  </p:stCondLst>
                                  <p:childTnLst>
                                    <p:animMotion origin="layout" path="M -4.44444E-6 3.7037E-6 L -0.00138 0.26134 " pathEditMode="relative" rAng="0" ptsTypes="AA">
                                      <p:cBhvr>
                                        <p:cTn id="114" dur="2000" fill="hold"/>
                                        <p:tgtEl>
                                          <p:spTgt spid="44"/>
                                        </p:tgtEl>
                                        <p:attrNameLst>
                                          <p:attrName>ppt_x</p:attrName>
                                          <p:attrName>ppt_y</p:attrName>
                                        </p:attrNameLst>
                                      </p:cBhvr>
                                      <p:rCtr x="-69" y="13056"/>
                                    </p:animMotion>
                                  </p:childTnLst>
                                </p:cTn>
                              </p:par>
                            </p:childTnLst>
                          </p:cTn>
                        </p:par>
                        <p:par>
                          <p:cTn id="115" fill="hold">
                            <p:stCondLst>
                              <p:cond delay="13000"/>
                            </p:stCondLst>
                            <p:childTnLst>
                              <p:par>
                                <p:cTn id="116" presetID="21" presetClass="entr" presetSubtype="1" repeatCount="indefinite"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heel(1)">
                                      <p:cBhvr>
                                        <p:cTn id="118" dur="1000"/>
                                        <p:tgtEl>
                                          <p:spTgt spid="31"/>
                                        </p:tgtEl>
                                      </p:cBhvr>
                                    </p:animEffect>
                                  </p:childTnLst>
                                </p:cTn>
                              </p:par>
                              <p:par>
                                <p:cTn id="119" presetID="21" presetClass="entr" presetSubtype="1" repeatCount="indefinite"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wheel(1)">
                                      <p:cBhvr>
                                        <p:cTn id="121" dur="1000"/>
                                        <p:tgtEl>
                                          <p:spTgt spid="33"/>
                                        </p:tgtEl>
                                      </p:cBhvr>
                                    </p:animEffect>
                                  </p:childTnLst>
                                </p:cTn>
                              </p:par>
                              <p:par>
                                <p:cTn id="122" presetID="21" presetClass="entr" presetSubtype="1" repeatCount="indefinite" fill="hold" grpId="0" nodeType="with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heel(1)">
                                      <p:cBhvr>
                                        <p:cTn id="12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P spid="25" grpId="0" animBg="1"/>
      <p:bldP spid="26" grpId="0" animBg="1"/>
      <p:bldP spid="27" grpId="0" animBg="1"/>
      <p:bldP spid="29" grpId="0" animBg="1"/>
      <p:bldP spid="30" grpId="0" animBg="1"/>
      <p:bldP spid="31" grpId="0" animBg="1"/>
      <p:bldP spid="33" grpId="0" animBg="1"/>
      <p:bldP spid="35" grpId="0" animBg="1"/>
      <p:bldP spid="3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sp>
        <p:nvSpPr>
          <p:cNvPr id="2" name="Arc 1"/>
          <p:cNvSpPr/>
          <p:nvPr/>
        </p:nvSpPr>
        <p:spPr>
          <a:xfrm rot="15286500">
            <a:off x="6626206" y="4213147"/>
            <a:ext cx="1903074" cy="1960243"/>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6035" y="4356074"/>
            <a:ext cx="1463415" cy="167438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620" y="510646"/>
            <a:ext cx="6929308" cy="4770999"/>
          </a:xfrm>
          <a:prstGeom prst="rect">
            <a:avLst/>
          </a:prstGeom>
        </p:spPr>
      </p:pic>
      <p:sp>
        <p:nvSpPr>
          <p:cNvPr id="6" name="Arc 5"/>
          <p:cNvSpPr/>
          <p:nvPr/>
        </p:nvSpPr>
        <p:spPr>
          <a:xfrm rot="15286500">
            <a:off x="420578" y="208698"/>
            <a:ext cx="2500265" cy="2540509"/>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Vague 6"/>
          <p:cNvSpPr/>
          <p:nvPr/>
        </p:nvSpPr>
        <p:spPr>
          <a:xfrm>
            <a:off x="976758" y="1784547"/>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Serveur</a:t>
            </a:r>
            <a:endParaRPr lang="en-CA" dirty="0">
              <a:solidFill>
                <a:schemeClr val="tx1"/>
              </a:solidFill>
            </a:endParaRPr>
          </a:p>
        </p:txBody>
      </p:sp>
      <p:sp>
        <p:nvSpPr>
          <p:cNvPr id="8" name="Flèche à angle droit 7"/>
          <p:cNvSpPr/>
          <p:nvPr/>
        </p:nvSpPr>
        <p:spPr>
          <a:xfrm rot="5400000">
            <a:off x="2322100" y="1766736"/>
            <a:ext cx="2807984" cy="5312091"/>
          </a:xfrm>
          <a:prstGeom prst="bentUpArrow">
            <a:avLst>
              <a:gd name="adj1" fmla="val 9050"/>
              <a:gd name="adj2" fmla="val 11210"/>
              <a:gd name="adj3" fmla="val 3330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à angle droit 8"/>
          <p:cNvSpPr/>
          <p:nvPr/>
        </p:nvSpPr>
        <p:spPr>
          <a:xfrm rot="16200000">
            <a:off x="3893862" y="-254135"/>
            <a:ext cx="3560875" cy="5270302"/>
          </a:xfrm>
          <a:prstGeom prst="bentUpArrow">
            <a:avLst>
              <a:gd name="adj1" fmla="val 7216"/>
              <a:gd name="adj2" fmla="val 11210"/>
              <a:gd name="adj3" fmla="val 3330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2140" y="2874380"/>
            <a:ext cx="800272" cy="744808"/>
          </a:xfrm>
          <a:prstGeom prst="rect">
            <a:avLst/>
          </a:prstGeom>
        </p:spPr>
      </p:pic>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0992" y="3585815"/>
            <a:ext cx="800272" cy="744808"/>
          </a:xfrm>
          <a:prstGeom prst="rect">
            <a:avLst/>
          </a:prstGeom>
        </p:spPr>
      </p:pic>
      <p:sp>
        <p:nvSpPr>
          <p:cNvPr id="13" name="Pensées 12"/>
          <p:cNvSpPr/>
          <p:nvPr/>
        </p:nvSpPr>
        <p:spPr>
          <a:xfrm>
            <a:off x="3582664" y="3060878"/>
            <a:ext cx="3003103" cy="1569963"/>
          </a:xfrm>
          <a:prstGeom prst="cloudCallout">
            <a:avLst>
              <a:gd name="adj1" fmla="val -69860"/>
              <a:gd name="adj2" fmla="val -10877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Merci thread de traitement !</a:t>
            </a:r>
          </a:p>
          <a:p>
            <a:pPr algn="ctr"/>
            <a:r>
              <a:rPr lang="fr-FR" b="1" dirty="0" smtClean="0">
                <a:solidFill>
                  <a:schemeClr val="tx1"/>
                </a:solidFill>
                <a:sym typeface="Wingdings" panose="05000000000000000000" pitchFamily="2" charset="2"/>
              </a:rPr>
              <a:t></a:t>
            </a:r>
            <a:r>
              <a:rPr lang="fr-FR" b="1" dirty="0" smtClean="0">
                <a:solidFill>
                  <a:schemeClr val="tx1"/>
                </a:solidFill>
              </a:rPr>
              <a:t> </a:t>
            </a:r>
            <a:endParaRPr lang="en-CA" b="1" dirty="0">
              <a:solidFill>
                <a:schemeClr val="tx1"/>
              </a:solidFill>
            </a:endParaRPr>
          </a:p>
        </p:txBody>
      </p:sp>
      <p:sp>
        <p:nvSpPr>
          <p:cNvPr id="14" name="Pensées 13"/>
          <p:cNvSpPr/>
          <p:nvPr/>
        </p:nvSpPr>
        <p:spPr>
          <a:xfrm>
            <a:off x="3582663" y="3059906"/>
            <a:ext cx="3003103" cy="1569963"/>
          </a:xfrm>
          <a:prstGeom prst="cloudCallout">
            <a:avLst>
              <a:gd name="adj1" fmla="val -69860"/>
              <a:gd name="adj2" fmla="val -10877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Au travail thread de traitement !</a:t>
            </a:r>
            <a:endParaRPr lang="en-CA" b="1" dirty="0">
              <a:solidFill>
                <a:schemeClr val="tx1"/>
              </a:solidFill>
            </a:endParaRPr>
          </a:p>
        </p:txBody>
      </p:sp>
      <p:sp>
        <p:nvSpPr>
          <p:cNvPr id="15" name="Pensées 14"/>
          <p:cNvSpPr/>
          <p:nvPr/>
        </p:nvSpPr>
        <p:spPr>
          <a:xfrm>
            <a:off x="3224680" y="1876425"/>
            <a:ext cx="3361086" cy="1514475"/>
          </a:xfrm>
          <a:prstGeom prst="cloudCallout">
            <a:avLst>
              <a:gd name="adj1" fmla="val 53982"/>
              <a:gd name="adj2" fmla="val 116588"/>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Traitement terminer.</a:t>
            </a:r>
            <a:endParaRPr lang="en-CA" b="1" dirty="0">
              <a:solidFill>
                <a:schemeClr val="tx1"/>
              </a:solidFill>
            </a:endParaRPr>
          </a:p>
        </p:txBody>
      </p:sp>
      <p:sp>
        <p:nvSpPr>
          <p:cNvPr id="16" name="Pensées 15"/>
          <p:cNvSpPr/>
          <p:nvPr/>
        </p:nvSpPr>
        <p:spPr>
          <a:xfrm>
            <a:off x="3726092" y="353446"/>
            <a:ext cx="3361086" cy="1514475"/>
          </a:xfrm>
          <a:prstGeom prst="cloudCallout">
            <a:avLst>
              <a:gd name="adj1" fmla="val 41381"/>
              <a:gd name="adj2" fmla="val 193210"/>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Je </a:t>
            </a:r>
            <a:r>
              <a:rPr lang="fr-FR" b="1" dirty="0" smtClean="0">
                <a:solidFill>
                  <a:schemeClr val="tx1"/>
                </a:solidFill>
              </a:rPr>
              <a:t>bosse dure </a:t>
            </a:r>
            <a:r>
              <a:rPr lang="fr-FR" b="1" dirty="0" smtClean="0">
                <a:solidFill>
                  <a:schemeClr val="tx1"/>
                </a:solidFill>
              </a:rPr>
              <a:t>!</a:t>
            </a:r>
            <a:endParaRPr lang="en-CA" b="1" dirty="0">
              <a:solidFill>
                <a:schemeClr val="tx1"/>
              </a:solidFill>
            </a:endParaRPr>
          </a:p>
        </p:txBody>
      </p:sp>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045" y="2874380"/>
            <a:ext cx="5057527" cy="3526298"/>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3982" y="4032898"/>
            <a:ext cx="1320647" cy="1320647"/>
          </a:xfrm>
          <a:prstGeom prst="rect">
            <a:avLst/>
          </a:prstGeom>
        </p:spPr>
      </p:pic>
      <p:sp>
        <p:nvSpPr>
          <p:cNvPr id="19" name="Vague 18"/>
          <p:cNvSpPr/>
          <p:nvPr/>
        </p:nvSpPr>
        <p:spPr>
          <a:xfrm>
            <a:off x="6647552" y="5476604"/>
            <a:ext cx="1237079" cy="692277"/>
          </a:xfrm>
          <a:prstGeom prst="wav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Client</a:t>
            </a:r>
            <a:endParaRPr lang="en-CA" dirty="0">
              <a:solidFill>
                <a:schemeClr val="tx1"/>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2139" y="2874380"/>
            <a:ext cx="800272" cy="744808"/>
          </a:xfrm>
          <a:prstGeom prst="rect">
            <a:avLst/>
          </a:prstGeom>
        </p:spPr>
      </p:pic>
      <p:sp>
        <p:nvSpPr>
          <p:cNvPr id="21" name="Arc 20"/>
          <p:cNvSpPr/>
          <p:nvPr/>
        </p:nvSpPr>
        <p:spPr>
          <a:xfrm rot="15286500">
            <a:off x="3436520" y="3468567"/>
            <a:ext cx="1051753" cy="1032317"/>
          </a:xfrm>
          <a:prstGeom prst="arc">
            <a:avLst>
              <a:gd name="adj1" fmla="val 1170726"/>
              <a:gd name="adj2" fmla="val 0"/>
            </a:avLst>
          </a:prstGeom>
          <a:ln w="63500" cmpd="sng">
            <a:solidFill>
              <a:schemeClr val="tx1"/>
            </a:solidFill>
            <a:tailEnd type="stealth"/>
          </a:ln>
          <a:effectLst>
            <a:innerShdw blurRad="63500" dist="50800" dir="16200000">
              <a:schemeClr val="bg2">
                <a:alpha val="50000"/>
              </a:schemeClr>
            </a:innerShdw>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2" name="Imag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6831" y="3553557"/>
            <a:ext cx="750528" cy="858727"/>
          </a:xfrm>
          <a:prstGeom prst="rect">
            <a:avLst/>
          </a:prstGeom>
        </p:spPr>
      </p:pic>
      <p:sp>
        <p:nvSpPr>
          <p:cNvPr id="4" name="Pensées 3"/>
          <p:cNvSpPr/>
          <p:nvPr/>
        </p:nvSpPr>
        <p:spPr>
          <a:xfrm>
            <a:off x="4672149" y="474222"/>
            <a:ext cx="3356997" cy="1865631"/>
          </a:xfrm>
          <a:prstGeom prst="cloudCallout">
            <a:avLst>
              <a:gd name="adj1" fmla="val -99861"/>
              <a:gd name="adj2" fmla="val 39726"/>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Heureusement que l’on peut déléguer, je ne pourrais jamais faire ça tout seul !</a:t>
            </a:r>
            <a:endParaRPr lang="en-CA" b="1" dirty="0">
              <a:solidFill>
                <a:schemeClr val="tx1"/>
              </a:solidFill>
            </a:endParaRPr>
          </a:p>
        </p:txBody>
      </p:sp>
      <p:sp>
        <p:nvSpPr>
          <p:cNvPr id="12" name="Espace réservé du numéro de diapositive 11"/>
          <p:cNvSpPr>
            <a:spLocks noGrp="1"/>
          </p:cNvSpPr>
          <p:nvPr>
            <p:ph type="sldNum" sz="quarter" idx="12"/>
          </p:nvPr>
        </p:nvSpPr>
        <p:spPr/>
        <p:txBody>
          <a:bodyPr/>
          <a:lstStyle/>
          <a:p>
            <a:fld id="{FF75B4CE-5129-41CA-A75E-F2AE589D1F47}" type="slidenum">
              <a:rPr lang="en-US" smtClean="0">
                <a:solidFill>
                  <a:prstClr val="black">
                    <a:tint val="75000"/>
                  </a:prstClr>
                </a:solidFill>
              </a:rPr>
              <a:pPr/>
              <a:t>6</a:t>
            </a:fld>
            <a:endParaRPr lang="en-US" dirty="0">
              <a:solidFill>
                <a:prstClr val="black">
                  <a:tint val="75000"/>
                </a:prstClr>
              </a:solidFill>
            </a:endParaRPr>
          </a:p>
        </p:txBody>
      </p:sp>
      <p:pic>
        <p:nvPicPr>
          <p:cNvPr id="23" name="Imag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3359" y="2538428"/>
            <a:ext cx="3048000" cy="2286000"/>
          </a:xfrm>
          <a:prstGeom prst="rect">
            <a:avLst/>
          </a:prstGeom>
        </p:spPr>
      </p:pic>
    </p:spTree>
    <p:extLst>
      <p:ext uri="{BB962C8B-B14F-4D97-AF65-F5344CB8AC3E}">
        <p14:creationId xmlns:p14="http://schemas.microsoft.com/office/powerpoint/2010/main" val="65476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2000"/>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3000"/>
                            </p:stCondLst>
                            <p:childTnLst>
                              <p:par>
                                <p:cTn id="21" presetID="50" presetClass="path" presetSubtype="0" accel="50000" decel="50000" fill="hold" nodeType="afterEffect">
                                  <p:stCondLst>
                                    <p:cond delay="0"/>
                                  </p:stCondLst>
                                  <p:childTnLst>
                                    <p:animMotion origin="layout" path="M 0.41909 0.28472 L 0.20885 0.28472 C 0.11493 0.28472 -0.00139 0.20648 -0.00139 0.14236 L -0.00139 -0.00023 " pathEditMode="relative" rAng="10800000" ptsTypes="AAAA">
                                      <p:cBhvr>
                                        <p:cTn id="22" dur="2000" spd="-100000" fill="hold"/>
                                        <p:tgtEl>
                                          <p:spTgt spid="10"/>
                                        </p:tgtEl>
                                        <p:attrNameLst>
                                          <p:attrName>ppt_x</p:attrName>
                                          <p:attrName>ppt_y</p:attrName>
                                        </p:attrNameLst>
                                      </p:cBhvr>
                                      <p:rCtr x="-21024" y="-14236"/>
                                    </p:animMotion>
                                  </p:childTnLst>
                                </p:cTn>
                              </p:par>
                            </p:childTnLst>
                          </p:cTn>
                        </p:par>
                        <p:par>
                          <p:cTn id="23" fill="hold">
                            <p:stCondLst>
                              <p:cond delay="5000"/>
                            </p:stCondLst>
                            <p:childTnLst>
                              <p:par>
                                <p:cTn id="24" presetID="22" presetClass="exit" presetSubtype="8" fill="hold" grpId="1" nodeType="afterEffect">
                                  <p:stCondLst>
                                    <p:cond delay="0"/>
                                  </p:stCondLst>
                                  <p:childTnLst>
                                    <p:animEffect transition="out" filter="wipe(left)">
                                      <p:cBhvr>
                                        <p:cTn id="25" dur="1000"/>
                                        <p:tgtEl>
                                          <p:spTgt spid="8"/>
                                        </p:tgtEl>
                                      </p:cBhvr>
                                    </p:animEffect>
                                    <p:set>
                                      <p:cBhvr>
                                        <p:cTn id="26" dur="1" fill="hold">
                                          <p:stCondLst>
                                            <p:cond delay="999"/>
                                          </p:stCondLst>
                                        </p:cTn>
                                        <p:tgtEl>
                                          <p:spTgt spid="8"/>
                                        </p:tgtEl>
                                        <p:attrNameLst>
                                          <p:attrName>style.visibility</p:attrName>
                                        </p:attrNameLst>
                                      </p:cBhvr>
                                      <p:to>
                                        <p:strVal val="hidden"/>
                                      </p:to>
                                    </p:set>
                                  </p:childTnLst>
                                </p:cTn>
                              </p:par>
                              <p:par>
                                <p:cTn id="27" presetID="21" presetClass="entr" presetSubtype="1" repeatCount="indefinite"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10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6000"/>
                            </p:stCondLst>
                            <p:childTnLst>
                              <p:par>
                                <p:cTn id="34" presetID="22" presetClass="exit" presetSubtype="8" fill="hold" grpId="1" nodeType="afterEffect">
                                  <p:stCondLst>
                                    <p:cond delay="0"/>
                                  </p:stCondLst>
                                  <p:childTnLst>
                                    <p:animEffect transition="out" filter="wipe(left)">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6500"/>
                            </p:stCondLst>
                            <p:childTnLst>
                              <p:par>
                                <p:cTn id="41" presetID="22" presetClass="entr" presetSubtype="2"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1000"/>
                                        <p:tgtEl>
                                          <p:spTgt spid="16"/>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22" presetClass="exit" presetSubtype="2" fill="hold" grpId="1" nodeType="withEffect">
                                  <p:stCondLst>
                                    <p:cond delay="0"/>
                                  </p:stCondLst>
                                  <p:childTnLst>
                                    <p:animEffect transition="out" filter="wipe(right)">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right)">
                                      <p:cBhvr>
                                        <p:cTn id="59" dur="1000"/>
                                        <p:tgtEl>
                                          <p:spTgt spid="9"/>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par>
                          <p:cTn id="64" fill="hold">
                            <p:stCondLst>
                              <p:cond delay="2000"/>
                            </p:stCondLst>
                            <p:childTnLst>
                              <p:par>
                                <p:cTn id="65" presetID="50" presetClass="path" presetSubtype="0" accel="50000" decel="50000" fill="hold" nodeType="afterEffect">
                                  <p:stCondLst>
                                    <p:cond delay="0"/>
                                  </p:stCondLst>
                                  <p:childTnLst>
                                    <p:animMotion origin="layout" path="M -0.43438 -0.35347 L -0.21719 -0.35347 C -0.11997 -0.35347 2.22222E-6 -0.25625 2.22222E-6 -0.17685 L 2.22222E-6 -3.33333E-6 " pathEditMode="relative" rAng="0" ptsTypes="AAAA">
                                      <p:cBhvr>
                                        <p:cTn id="66" dur="2000" spd="-100000" fill="hold"/>
                                        <p:tgtEl>
                                          <p:spTgt spid="11"/>
                                        </p:tgtEl>
                                        <p:attrNameLst>
                                          <p:attrName>ppt_x</p:attrName>
                                          <p:attrName>ppt_y</p:attrName>
                                        </p:attrNameLst>
                                      </p:cBhvr>
                                      <p:rCtr x="21719" y="17662"/>
                                    </p:animMotion>
                                  </p:childTnLst>
                                </p:cTn>
                              </p:par>
                            </p:childTnLst>
                          </p:cTn>
                        </p:par>
                        <p:par>
                          <p:cTn id="67" fill="hold">
                            <p:stCondLst>
                              <p:cond delay="4000"/>
                            </p:stCondLst>
                            <p:childTnLst>
                              <p:par>
                                <p:cTn id="68" presetID="22" presetClass="entr" presetSubtype="2"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1000"/>
                                        <p:tgtEl>
                                          <p:spTgt spid="15"/>
                                        </p:tgtEl>
                                      </p:cBhvr>
                                    </p:animEffect>
                                  </p:childTnLst>
                                </p:cTn>
                              </p:par>
                            </p:childTnLst>
                          </p:cTn>
                        </p:par>
                        <p:par>
                          <p:cTn id="71" fill="hold">
                            <p:stCondLst>
                              <p:cond delay="5000"/>
                            </p:stCondLst>
                            <p:childTnLst>
                              <p:par>
                                <p:cTn id="72" presetID="31" presetClass="exit" presetSubtype="0" fill="hold" grpId="1" nodeType="afterEffect">
                                  <p:stCondLst>
                                    <p:cond delay="0"/>
                                  </p:stCondLst>
                                  <p:childTnLst>
                                    <p:anim calcmode="lin" valueType="num">
                                      <p:cBhvr>
                                        <p:cTn id="73" dur="2000"/>
                                        <p:tgtEl>
                                          <p:spTgt spid="2"/>
                                        </p:tgtEl>
                                        <p:attrNameLst>
                                          <p:attrName>ppt_w</p:attrName>
                                        </p:attrNameLst>
                                      </p:cBhvr>
                                      <p:tavLst>
                                        <p:tav tm="0">
                                          <p:val>
                                            <p:strVal val="ppt_w"/>
                                          </p:val>
                                        </p:tav>
                                        <p:tav tm="100000">
                                          <p:val>
                                            <p:fltVal val="0"/>
                                          </p:val>
                                        </p:tav>
                                      </p:tavLst>
                                    </p:anim>
                                    <p:anim calcmode="lin" valueType="num">
                                      <p:cBhvr>
                                        <p:cTn id="74" dur="2000"/>
                                        <p:tgtEl>
                                          <p:spTgt spid="2"/>
                                        </p:tgtEl>
                                        <p:attrNameLst>
                                          <p:attrName>ppt_h</p:attrName>
                                        </p:attrNameLst>
                                      </p:cBhvr>
                                      <p:tavLst>
                                        <p:tav tm="0">
                                          <p:val>
                                            <p:strVal val="ppt_h"/>
                                          </p:val>
                                        </p:tav>
                                        <p:tav tm="100000">
                                          <p:val>
                                            <p:fltVal val="0"/>
                                          </p:val>
                                        </p:tav>
                                      </p:tavLst>
                                    </p:anim>
                                    <p:anim calcmode="lin" valueType="num">
                                      <p:cBhvr>
                                        <p:cTn id="75" dur="2000"/>
                                        <p:tgtEl>
                                          <p:spTgt spid="2"/>
                                        </p:tgtEl>
                                        <p:attrNameLst>
                                          <p:attrName>style.rotation</p:attrName>
                                        </p:attrNameLst>
                                      </p:cBhvr>
                                      <p:tavLst>
                                        <p:tav tm="0">
                                          <p:val>
                                            <p:fltVal val="0"/>
                                          </p:val>
                                        </p:tav>
                                        <p:tav tm="100000">
                                          <p:val>
                                            <p:fltVal val="90"/>
                                          </p:val>
                                        </p:tav>
                                      </p:tavLst>
                                    </p:anim>
                                    <p:animEffect transition="out" filter="fade">
                                      <p:cBhvr>
                                        <p:cTn id="76" dur="2000"/>
                                        <p:tgtEl>
                                          <p:spTgt spid="2"/>
                                        </p:tgtEl>
                                      </p:cBhvr>
                                    </p:animEffect>
                                    <p:set>
                                      <p:cBhvr>
                                        <p:cTn id="77" dur="1" fill="hold">
                                          <p:stCondLst>
                                            <p:cond delay="1999"/>
                                          </p:stCondLst>
                                        </p:cTn>
                                        <p:tgtEl>
                                          <p:spTgt spid="2"/>
                                        </p:tgtEl>
                                        <p:attrNameLst>
                                          <p:attrName>style.visibility</p:attrName>
                                        </p:attrNameLst>
                                      </p:cBhvr>
                                      <p:to>
                                        <p:strVal val="hidden"/>
                                      </p:to>
                                    </p:set>
                                  </p:childTnLst>
                                </p:cTn>
                              </p:par>
                              <p:par>
                                <p:cTn id="78" presetID="31" presetClass="exit" presetSubtype="0" fill="hold" nodeType="withEffect">
                                  <p:stCondLst>
                                    <p:cond delay="0"/>
                                  </p:stCondLst>
                                  <p:childTnLst>
                                    <p:anim calcmode="lin" valueType="num">
                                      <p:cBhvr>
                                        <p:cTn id="79" dur="2000"/>
                                        <p:tgtEl>
                                          <p:spTgt spid="3"/>
                                        </p:tgtEl>
                                        <p:attrNameLst>
                                          <p:attrName>ppt_w</p:attrName>
                                        </p:attrNameLst>
                                      </p:cBhvr>
                                      <p:tavLst>
                                        <p:tav tm="0">
                                          <p:val>
                                            <p:strVal val="ppt_w"/>
                                          </p:val>
                                        </p:tav>
                                        <p:tav tm="100000">
                                          <p:val>
                                            <p:fltVal val="0"/>
                                          </p:val>
                                        </p:tav>
                                      </p:tavLst>
                                    </p:anim>
                                    <p:anim calcmode="lin" valueType="num">
                                      <p:cBhvr>
                                        <p:cTn id="80" dur="2000"/>
                                        <p:tgtEl>
                                          <p:spTgt spid="3"/>
                                        </p:tgtEl>
                                        <p:attrNameLst>
                                          <p:attrName>ppt_h</p:attrName>
                                        </p:attrNameLst>
                                      </p:cBhvr>
                                      <p:tavLst>
                                        <p:tav tm="0">
                                          <p:val>
                                            <p:strVal val="ppt_h"/>
                                          </p:val>
                                        </p:tav>
                                        <p:tav tm="100000">
                                          <p:val>
                                            <p:fltVal val="0"/>
                                          </p:val>
                                        </p:tav>
                                      </p:tavLst>
                                    </p:anim>
                                    <p:anim calcmode="lin" valueType="num">
                                      <p:cBhvr>
                                        <p:cTn id="81" dur="2000"/>
                                        <p:tgtEl>
                                          <p:spTgt spid="3"/>
                                        </p:tgtEl>
                                        <p:attrNameLst>
                                          <p:attrName>style.rotation</p:attrName>
                                        </p:attrNameLst>
                                      </p:cBhvr>
                                      <p:tavLst>
                                        <p:tav tm="0">
                                          <p:val>
                                            <p:fltVal val="0"/>
                                          </p:val>
                                        </p:tav>
                                        <p:tav tm="100000">
                                          <p:val>
                                            <p:fltVal val="90"/>
                                          </p:val>
                                        </p:tav>
                                      </p:tavLst>
                                    </p:anim>
                                    <p:animEffect transition="out" filter="fade">
                                      <p:cBhvr>
                                        <p:cTn id="82" dur="2000"/>
                                        <p:tgtEl>
                                          <p:spTgt spid="3"/>
                                        </p:tgtEl>
                                      </p:cBhvr>
                                    </p:animEffect>
                                    <p:set>
                                      <p:cBhvr>
                                        <p:cTn id="83" dur="1" fill="hold">
                                          <p:stCondLst>
                                            <p:cond delay="1999"/>
                                          </p:stCondLst>
                                        </p:cTn>
                                        <p:tgtEl>
                                          <p:spTgt spid="3"/>
                                        </p:tgtEl>
                                        <p:attrNameLst>
                                          <p:attrName>style.visibility</p:attrName>
                                        </p:attrNameLst>
                                      </p:cBhvr>
                                      <p:to>
                                        <p:strVal val="hidden"/>
                                      </p:to>
                                    </p:set>
                                  </p:childTnLst>
                                </p:cTn>
                              </p:par>
                              <p:par>
                                <p:cTn id="84" presetID="22" presetClass="exit" presetSubtype="2" fill="hold" grpId="1" nodeType="withEffect">
                                  <p:stCondLst>
                                    <p:cond delay="0"/>
                                  </p:stCondLst>
                                  <p:childTnLst>
                                    <p:animEffect transition="out" filter="wipe(right)">
                                      <p:cBhvr>
                                        <p:cTn id="85" dur="1000"/>
                                        <p:tgtEl>
                                          <p:spTgt spid="9"/>
                                        </p:tgtEl>
                                      </p:cBhvr>
                                    </p:animEffect>
                                    <p:set>
                                      <p:cBhvr>
                                        <p:cTn id="86" dur="1" fill="hold">
                                          <p:stCondLst>
                                            <p:cond delay="999"/>
                                          </p:stCondLst>
                                        </p:cTn>
                                        <p:tgtEl>
                                          <p:spTgt spid="9"/>
                                        </p:tgtEl>
                                        <p:attrNameLst>
                                          <p:attrName>style.visibility</p:attrName>
                                        </p:attrNameLst>
                                      </p:cBhvr>
                                      <p:to>
                                        <p:strVal val="hidden"/>
                                      </p:to>
                                    </p:set>
                                  </p:childTnLst>
                                </p:cTn>
                              </p:par>
                            </p:childTnLst>
                          </p:cTn>
                        </p:par>
                        <p:par>
                          <p:cTn id="87" fill="hold">
                            <p:stCondLst>
                              <p:cond delay="7000"/>
                            </p:stCondLst>
                            <p:childTnLst>
                              <p:par>
                                <p:cTn id="88" presetID="22" presetClass="exit" presetSubtype="2" fill="hold" grpId="1" nodeType="afterEffect">
                                  <p:stCondLst>
                                    <p:cond delay="0"/>
                                  </p:stCondLst>
                                  <p:childTnLst>
                                    <p:animEffect transition="out" filter="wipe(right)">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wipe(up)">
                                      <p:cBhvr>
                                        <p:cTn id="94" dur="2000"/>
                                        <p:tgtEl>
                                          <p:spTgt spid="13"/>
                                        </p:tgtEl>
                                      </p:cBhvr>
                                    </p:animEffect>
                                  </p:childTnLst>
                                </p:cTn>
                              </p:par>
                            </p:childTnLst>
                          </p:cTn>
                        </p:par>
                        <p:par>
                          <p:cTn id="95" fill="hold">
                            <p:stCondLst>
                              <p:cond delay="9500"/>
                            </p:stCondLst>
                            <p:childTnLst>
                              <p:par>
                                <p:cTn id="96" presetID="22" presetClass="entr" presetSubtype="1" fill="hold"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up)">
                                      <p:cBhvr>
                                        <p:cTn id="98" dur="500"/>
                                        <p:tgtEl>
                                          <p:spTgt spid="18"/>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ipe(up)">
                                      <p:cBhvr>
                                        <p:cTn id="101" dur="500"/>
                                        <p:tgtEl>
                                          <p:spTgt spid="19"/>
                                        </p:tgtEl>
                                      </p:cBhvr>
                                    </p:animEffect>
                                  </p:childTnLst>
                                </p:cTn>
                              </p:par>
                            </p:childTnLst>
                          </p:cTn>
                        </p:par>
                        <p:par>
                          <p:cTn id="102" fill="hold">
                            <p:stCondLst>
                              <p:cond delay="10000"/>
                            </p:stCondLst>
                            <p:childTnLst>
                              <p:par>
                                <p:cTn id="103" presetID="22" presetClass="exit" presetSubtype="8" fill="hold" grpId="1" nodeType="afterEffect">
                                  <p:stCondLst>
                                    <p:cond delay="0"/>
                                  </p:stCondLst>
                                  <p:childTnLst>
                                    <p:animEffect transition="out" filter="wipe(left)">
                                      <p:cBhvr>
                                        <p:cTn id="104" dur="500"/>
                                        <p:tgtEl>
                                          <p:spTgt spid="13"/>
                                        </p:tgtEl>
                                      </p:cBhvr>
                                    </p:animEffect>
                                    <p:set>
                                      <p:cBhvr>
                                        <p:cTn id="105" dur="1" fill="hold">
                                          <p:stCondLst>
                                            <p:cond delay="499"/>
                                          </p:stCondLst>
                                        </p:cTn>
                                        <p:tgtEl>
                                          <p:spTgt spid="13"/>
                                        </p:tgtEl>
                                        <p:attrNameLst>
                                          <p:attrName>style.visibility</p:attrName>
                                        </p:attrNameLst>
                                      </p:cBhvr>
                                      <p:to>
                                        <p:strVal val="hidden"/>
                                      </p:to>
                                    </p:set>
                                  </p:childTnLst>
                                </p:cTn>
                              </p:par>
                            </p:childTnLst>
                          </p:cTn>
                        </p:par>
                        <p:par>
                          <p:cTn id="106" fill="hold">
                            <p:stCondLst>
                              <p:cond delay="10500"/>
                            </p:stCondLst>
                            <p:childTnLst>
                              <p:par>
                                <p:cTn id="107" presetID="22" presetClass="exit" presetSubtype="2" fill="hold" nodeType="afterEffect">
                                  <p:stCondLst>
                                    <p:cond delay="0"/>
                                  </p:stCondLst>
                                  <p:childTnLst>
                                    <p:animEffect transition="out" filter="wipe(right)">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childTnLst>
                          </p:cTn>
                        </p:par>
                        <p:par>
                          <p:cTn id="110" fill="hold">
                            <p:stCondLst>
                              <p:cond delay="11000"/>
                            </p:stCondLst>
                            <p:childTnLst>
                              <p:par>
                                <p:cTn id="111" presetID="22" presetClass="entr" presetSubtype="8" fill="hold" grpId="2" nodeType="after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wipe(left)">
                                      <p:cBhvr>
                                        <p:cTn id="113" dur="500"/>
                                        <p:tgtEl>
                                          <p:spTgt spid="8"/>
                                        </p:tgtEl>
                                      </p:cBhvr>
                                    </p:animEffect>
                                  </p:childTnLst>
                                </p:cTn>
                              </p:par>
                            </p:childTnLst>
                          </p:cTn>
                        </p:par>
                        <p:par>
                          <p:cTn id="114" fill="hold">
                            <p:stCondLst>
                              <p:cond delay="11500"/>
                            </p:stCondLst>
                            <p:childTnLst>
                              <p:par>
                                <p:cTn id="115" presetID="22" presetClass="entr" presetSubtype="1" fill="hold" nodeType="after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up)">
                                      <p:cBhvr>
                                        <p:cTn id="117" dur="500"/>
                                        <p:tgtEl>
                                          <p:spTgt spid="20"/>
                                        </p:tgtEl>
                                      </p:cBhvr>
                                    </p:animEffect>
                                  </p:childTnLst>
                                </p:cTn>
                              </p:par>
                            </p:childTnLst>
                          </p:cTn>
                        </p:par>
                        <p:par>
                          <p:cTn id="118" fill="hold">
                            <p:stCondLst>
                              <p:cond delay="12000"/>
                            </p:stCondLst>
                            <p:childTnLst>
                              <p:par>
                                <p:cTn id="119" presetID="50" presetClass="path" presetSubtype="0" accel="50000" decel="50000" fill="hold" nodeType="afterEffect">
                                  <p:stCondLst>
                                    <p:cond delay="0"/>
                                  </p:stCondLst>
                                  <p:childTnLst>
                                    <p:animMotion origin="layout" path="M 0.40972 0.28472 L 0.20486 0.28472 C 0.11284 0.28472 -0.00018 0.20625 -0.00018 0.14236 L -0.00018 -0.00023 " pathEditMode="relative" rAng="10800000" ptsTypes="AAAA">
                                      <p:cBhvr>
                                        <p:cTn id="120" dur="2000" spd="-100000" fill="hold"/>
                                        <p:tgtEl>
                                          <p:spTgt spid="20"/>
                                        </p:tgtEl>
                                        <p:attrNameLst>
                                          <p:attrName>ppt_x</p:attrName>
                                          <p:attrName>ppt_y</p:attrName>
                                        </p:attrNameLst>
                                      </p:cBhvr>
                                      <p:rCtr x="-20486" y="-14236"/>
                                    </p:animMotion>
                                  </p:childTnLst>
                                </p:cTn>
                              </p:par>
                              <p:par>
                                <p:cTn id="121" presetID="21" presetClass="entr" presetSubtype="1" repeatCount="indefinite"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animEffect transition="in" filter="wheel(1)">
                                      <p:cBhvr>
                                        <p:cTn id="123" dur="1000"/>
                                        <p:tgtEl>
                                          <p:spTgt spid="21"/>
                                        </p:tgtEl>
                                      </p:cBhvr>
                                    </p:animEffect>
                                  </p:childTnLst>
                                </p:cTn>
                              </p:par>
                              <p:par>
                                <p:cTn id="124" presetID="10" presetClass="entr" presetSubtype="0" fill="hold" nodeType="with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fade">
                                      <p:cBhvr>
                                        <p:cTn id="126" dur="500"/>
                                        <p:tgtEl>
                                          <p:spTgt spid="22"/>
                                        </p:tgtEl>
                                      </p:cBhvr>
                                    </p:animEffect>
                                  </p:childTnLst>
                                </p:cTn>
                              </p:par>
                            </p:childTnLst>
                          </p:cTn>
                        </p:par>
                        <p:par>
                          <p:cTn id="127" fill="hold">
                            <p:stCondLst>
                              <p:cond delay="14000"/>
                            </p:stCondLst>
                            <p:childTnLst>
                              <p:par>
                                <p:cTn id="128" presetID="31" presetClass="exit" presetSubtype="0" fill="hold" grpId="1" nodeType="afterEffect">
                                  <p:stCondLst>
                                    <p:cond delay="0"/>
                                  </p:stCondLst>
                                  <p:childTnLst>
                                    <p:anim calcmode="lin" valueType="num">
                                      <p:cBhvr>
                                        <p:cTn id="129" dur="2000"/>
                                        <p:tgtEl>
                                          <p:spTgt spid="21"/>
                                        </p:tgtEl>
                                        <p:attrNameLst>
                                          <p:attrName>ppt_w</p:attrName>
                                        </p:attrNameLst>
                                      </p:cBhvr>
                                      <p:tavLst>
                                        <p:tav tm="0">
                                          <p:val>
                                            <p:strVal val="ppt_w"/>
                                          </p:val>
                                        </p:tav>
                                        <p:tav tm="100000">
                                          <p:val>
                                            <p:fltVal val="0"/>
                                          </p:val>
                                        </p:tav>
                                      </p:tavLst>
                                    </p:anim>
                                    <p:anim calcmode="lin" valueType="num">
                                      <p:cBhvr>
                                        <p:cTn id="130" dur="2000"/>
                                        <p:tgtEl>
                                          <p:spTgt spid="21"/>
                                        </p:tgtEl>
                                        <p:attrNameLst>
                                          <p:attrName>ppt_h</p:attrName>
                                        </p:attrNameLst>
                                      </p:cBhvr>
                                      <p:tavLst>
                                        <p:tav tm="0">
                                          <p:val>
                                            <p:strVal val="ppt_h"/>
                                          </p:val>
                                        </p:tav>
                                        <p:tav tm="100000">
                                          <p:val>
                                            <p:fltVal val="0"/>
                                          </p:val>
                                        </p:tav>
                                      </p:tavLst>
                                    </p:anim>
                                    <p:anim calcmode="lin" valueType="num">
                                      <p:cBhvr>
                                        <p:cTn id="131" dur="2000"/>
                                        <p:tgtEl>
                                          <p:spTgt spid="21"/>
                                        </p:tgtEl>
                                        <p:attrNameLst>
                                          <p:attrName>style.rotation</p:attrName>
                                        </p:attrNameLst>
                                      </p:cBhvr>
                                      <p:tavLst>
                                        <p:tav tm="0">
                                          <p:val>
                                            <p:fltVal val="0"/>
                                          </p:val>
                                        </p:tav>
                                        <p:tav tm="100000">
                                          <p:val>
                                            <p:fltVal val="90"/>
                                          </p:val>
                                        </p:tav>
                                      </p:tavLst>
                                    </p:anim>
                                    <p:animEffect transition="out" filter="fade">
                                      <p:cBhvr>
                                        <p:cTn id="132" dur="2000"/>
                                        <p:tgtEl>
                                          <p:spTgt spid="21"/>
                                        </p:tgtEl>
                                      </p:cBhvr>
                                    </p:animEffect>
                                    <p:set>
                                      <p:cBhvr>
                                        <p:cTn id="133" dur="1" fill="hold">
                                          <p:stCondLst>
                                            <p:cond delay="1999"/>
                                          </p:stCondLst>
                                        </p:cTn>
                                        <p:tgtEl>
                                          <p:spTgt spid="21"/>
                                        </p:tgtEl>
                                        <p:attrNameLst>
                                          <p:attrName>style.visibility</p:attrName>
                                        </p:attrNameLst>
                                      </p:cBhvr>
                                      <p:to>
                                        <p:strVal val="hidden"/>
                                      </p:to>
                                    </p:set>
                                  </p:childTnLst>
                                </p:cTn>
                              </p:par>
                              <p:par>
                                <p:cTn id="134" presetID="31" presetClass="exit" presetSubtype="0" fill="hold" nodeType="withEffect">
                                  <p:stCondLst>
                                    <p:cond delay="0"/>
                                  </p:stCondLst>
                                  <p:childTnLst>
                                    <p:anim calcmode="lin" valueType="num">
                                      <p:cBhvr>
                                        <p:cTn id="135" dur="2000"/>
                                        <p:tgtEl>
                                          <p:spTgt spid="22"/>
                                        </p:tgtEl>
                                        <p:attrNameLst>
                                          <p:attrName>ppt_w</p:attrName>
                                        </p:attrNameLst>
                                      </p:cBhvr>
                                      <p:tavLst>
                                        <p:tav tm="0">
                                          <p:val>
                                            <p:strVal val="ppt_w"/>
                                          </p:val>
                                        </p:tav>
                                        <p:tav tm="100000">
                                          <p:val>
                                            <p:fltVal val="0"/>
                                          </p:val>
                                        </p:tav>
                                      </p:tavLst>
                                    </p:anim>
                                    <p:anim calcmode="lin" valueType="num">
                                      <p:cBhvr>
                                        <p:cTn id="136" dur="2000"/>
                                        <p:tgtEl>
                                          <p:spTgt spid="22"/>
                                        </p:tgtEl>
                                        <p:attrNameLst>
                                          <p:attrName>ppt_h</p:attrName>
                                        </p:attrNameLst>
                                      </p:cBhvr>
                                      <p:tavLst>
                                        <p:tav tm="0">
                                          <p:val>
                                            <p:strVal val="ppt_h"/>
                                          </p:val>
                                        </p:tav>
                                        <p:tav tm="100000">
                                          <p:val>
                                            <p:fltVal val="0"/>
                                          </p:val>
                                        </p:tav>
                                      </p:tavLst>
                                    </p:anim>
                                    <p:anim calcmode="lin" valueType="num">
                                      <p:cBhvr>
                                        <p:cTn id="137" dur="2000"/>
                                        <p:tgtEl>
                                          <p:spTgt spid="22"/>
                                        </p:tgtEl>
                                        <p:attrNameLst>
                                          <p:attrName>style.rotation</p:attrName>
                                        </p:attrNameLst>
                                      </p:cBhvr>
                                      <p:tavLst>
                                        <p:tav tm="0">
                                          <p:val>
                                            <p:fltVal val="0"/>
                                          </p:val>
                                        </p:tav>
                                        <p:tav tm="100000">
                                          <p:val>
                                            <p:fltVal val="90"/>
                                          </p:val>
                                        </p:tav>
                                      </p:tavLst>
                                    </p:anim>
                                    <p:animEffect transition="out" filter="fade">
                                      <p:cBhvr>
                                        <p:cTn id="138" dur="2000"/>
                                        <p:tgtEl>
                                          <p:spTgt spid="22"/>
                                        </p:tgtEl>
                                      </p:cBhvr>
                                    </p:animEffect>
                                    <p:set>
                                      <p:cBhvr>
                                        <p:cTn id="139" dur="1" fill="hold">
                                          <p:stCondLst>
                                            <p:cond delay="1999"/>
                                          </p:stCondLst>
                                        </p:cTn>
                                        <p:tgtEl>
                                          <p:spTgt spid="22"/>
                                        </p:tgtEl>
                                        <p:attrNameLst>
                                          <p:attrName>style.visibility</p:attrName>
                                        </p:attrNameLst>
                                      </p:cBhvr>
                                      <p:to>
                                        <p:strVal val="hidden"/>
                                      </p:to>
                                    </p:set>
                                  </p:childTnLst>
                                </p:cTn>
                              </p:par>
                            </p:childTnLst>
                          </p:cTn>
                        </p:par>
                        <p:par>
                          <p:cTn id="140" fill="hold">
                            <p:stCondLst>
                              <p:cond delay="16000"/>
                            </p:stCondLst>
                            <p:childTnLst>
                              <p:par>
                                <p:cTn id="141" presetID="22" presetClass="entr" presetSubtype="8" fill="hold" grpId="0" nodeType="afterEffect">
                                  <p:stCondLst>
                                    <p:cond delay="0"/>
                                  </p:stCondLst>
                                  <p:childTnLst>
                                    <p:set>
                                      <p:cBhvr>
                                        <p:cTn id="142" dur="1" fill="hold">
                                          <p:stCondLst>
                                            <p:cond delay="0"/>
                                          </p:stCondLst>
                                        </p:cTn>
                                        <p:tgtEl>
                                          <p:spTgt spid="4"/>
                                        </p:tgtEl>
                                        <p:attrNameLst>
                                          <p:attrName>style.visibility</p:attrName>
                                        </p:attrNameLst>
                                      </p:cBhvr>
                                      <p:to>
                                        <p:strVal val="visible"/>
                                      </p:to>
                                    </p:set>
                                    <p:animEffect transition="in" filter="wipe(left)">
                                      <p:cBhvr>
                                        <p:cTn id="143" dur="500"/>
                                        <p:tgtEl>
                                          <p:spTgt spid="4"/>
                                        </p:tgtEl>
                                      </p:cBhvr>
                                    </p:animEffect>
                                  </p:childTnLst>
                                </p:cTn>
                              </p:par>
                            </p:childTnLst>
                          </p:cTn>
                        </p:par>
                        <p:par>
                          <p:cTn id="144" fill="hold">
                            <p:stCondLst>
                              <p:cond delay="16500"/>
                            </p:stCondLst>
                            <p:childTnLst>
                              <p:par>
                                <p:cTn id="145" presetID="10" presetClass="entr" presetSubtype="0" fill="hold" nodeType="after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fade">
                                      <p:cBhvr>
                                        <p:cTn id="1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8" grpId="0" animBg="1"/>
      <p:bldP spid="8" grpId="1" animBg="1"/>
      <p:bldP spid="8" grpId="2" animBg="1"/>
      <p:bldP spid="9" grpId="0" animBg="1"/>
      <p:bldP spid="9" grpId="1" animBg="1"/>
      <p:bldP spid="13" grpId="0" animBg="1"/>
      <p:bldP spid="13" grpId="1" animBg="1"/>
      <p:bldP spid="14" grpId="0" animBg="1"/>
      <p:bldP spid="14" grpId="1" animBg="1"/>
      <p:bldP spid="15" grpId="0" animBg="1"/>
      <p:bldP spid="15" grpId="1" animBg="1"/>
      <p:bldP spid="16" grpId="0" animBg="1"/>
      <p:bldP spid="16" grpId="1" animBg="1"/>
      <p:bldP spid="19" grpId="0" animBg="1"/>
      <p:bldP spid="21" grpId="0" animBg="1"/>
      <p:bldP spid="21" grpId="1"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5CBD6"/>
        </a:solidFill>
        <a:effectLst/>
      </p:bgPr>
    </p:bg>
    <p:spTree>
      <p:nvGrpSpPr>
        <p:cNvPr id="1" name=""/>
        <p:cNvGrpSpPr/>
        <p:nvPr/>
      </p:nvGrpSpPr>
      <p:grpSpPr>
        <a:xfrm>
          <a:off x="0" y="0"/>
          <a:ext cx="0" cy="0"/>
          <a:chOff x="0" y="0"/>
          <a:chExt cx="0" cy="0"/>
        </a:xfrm>
      </p:grpSpPr>
      <p:sp>
        <p:nvSpPr>
          <p:cNvPr id="2" name="TextBox 8"/>
          <p:cNvSpPr txBox="1"/>
          <p:nvPr/>
        </p:nvSpPr>
        <p:spPr>
          <a:xfrm>
            <a:off x="-231652" y="1132543"/>
            <a:ext cx="6671386" cy="3303038"/>
          </a:xfrm>
          <a:prstGeom prst="rect">
            <a:avLst/>
          </a:prstGeom>
          <a:noFill/>
          <a:scene3d>
            <a:camera prst="perspectiveHeroicExtremeLeftFacing"/>
            <a:lightRig rig="threePt" dir="t"/>
          </a:scene3d>
        </p:spPr>
        <p:txBody>
          <a:bodyPr wrap="square" lIns="0" tIns="0" rIns="0" bIns="0" rtlCol="0" anchor="ctr" anchorCtr="1">
            <a:noAutofit/>
            <a:scene3d>
              <a:camera prst="isometricOffAxis2Left">
                <a:rot lat="600000" lon="1200000" rev="0"/>
              </a:camera>
              <a:lightRig rig="twoPt" dir="t"/>
            </a:scene3d>
            <a:sp3d extrusionH="889000" prstMaterial="matte">
              <a:bevelT w="82550" h="38100" prst="coolSlant"/>
            </a:sp3d>
          </a:bodyPr>
          <a:lstStyle/>
          <a:p>
            <a:pPr algn="ctr">
              <a:lnSpc>
                <a:spcPct val="70000"/>
              </a:lnSpc>
              <a:buNone/>
            </a:pPr>
            <a:r>
              <a:rPr lang="fr-FR" sz="12000" spc="200" dirty="0" smtClean="0">
                <a:gradFill flip="none" rotWithShape="1">
                  <a:gsLst>
                    <a:gs pos="0">
                      <a:schemeClr val="bg1">
                        <a:lumMod val="85000"/>
                      </a:schemeClr>
                    </a:gs>
                    <a:gs pos="100000">
                      <a:schemeClr val="bg1">
                        <a:lumMod val="50000"/>
                      </a:schemeClr>
                    </a:gs>
                  </a:gsLst>
                  <a:path path="circle">
                    <a:fillToRect t="100000" r="100000"/>
                  </a:path>
                  <a:tileRect l="-100000" b="-100000"/>
                </a:gradFill>
                <a:effectLst>
                  <a:outerShdw blurRad="60007" dist="200025" dir="15000000" sy="30000" kx="-1800000" algn="bl" rotWithShape="0">
                    <a:prstClr val="black">
                      <a:alpha val="32000"/>
                    </a:prstClr>
                  </a:outerShdw>
                </a:effectLst>
                <a:latin typeface="Impact" pitchFamily="34" charset="0"/>
              </a:rPr>
              <a:t>Des Questions</a:t>
            </a:r>
            <a:endParaRPr lang="fr-FR" sz="8000" kern="0" spc="-150" dirty="0">
              <a:gradFill flip="none" rotWithShape="1">
                <a:gsLst>
                  <a:gs pos="0">
                    <a:schemeClr val="bg1">
                      <a:lumMod val="85000"/>
                    </a:schemeClr>
                  </a:gs>
                  <a:gs pos="100000">
                    <a:schemeClr val="bg1">
                      <a:lumMod val="50000"/>
                    </a:schemeClr>
                  </a:gs>
                </a:gsLst>
                <a:path path="circle">
                  <a:fillToRect t="100000" r="100000"/>
                </a:path>
                <a:tileRect l="-100000" b="-100000"/>
              </a:gradFill>
              <a:effectLst>
                <a:outerShdw blurRad="60007" dist="200025" dir="15000000" sy="30000" kx="-1800000" algn="bl" rotWithShape="0">
                  <a:prstClr val="black">
                    <a:alpha val="32000"/>
                  </a:prstClr>
                </a:outerShdw>
              </a:effectLst>
              <a:latin typeface="Impact"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22555">
            <a:off x="6863136" y="2600862"/>
            <a:ext cx="2260149" cy="2416621"/>
          </a:xfrm>
          <a:prstGeom prst="rect">
            <a:avLst/>
          </a:prstGeom>
        </p:spPr>
      </p:pic>
      <p:sp>
        <p:nvSpPr>
          <p:cNvPr id="8" name="Espace réservé du numéro de diapositive 7"/>
          <p:cNvSpPr>
            <a:spLocks noGrp="1"/>
          </p:cNvSpPr>
          <p:nvPr>
            <p:ph type="sldNum" sz="quarter" idx="12"/>
          </p:nvPr>
        </p:nvSpPr>
        <p:spPr/>
        <p:txBody>
          <a:bodyPr/>
          <a:lstStyle/>
          <a:p>
            <a:fld id="{FF75B4CE-5129-41CA-A75E-F2AE589D1F47}" type="slidenum">
              <a:rPr lang="en-US" smtClean="0">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11851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alfCircle_TP102616197">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1D1DD7F-6C0B-42FA-83A6-3DFD296138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Demi-cercle avec vidéo</Template>
  <TotalTime>0</TotalTime>
  <Words>139</Words>
  <Application>Microsoft Office PowerPoint</Application>
  <PresentationFormat>Affichage à l'écran (4:3)</PresentationFormat>
  <Paragraphs>445</Paragraphs>
  <Slides>7</Slides>
  <Notes>4</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vt:i4>
      </vt:variant>
    </vt:vector>
  </HeadingPairs>
  <TitlesOfParts>
    <vt:vector size="15" baseType="lpstr">
      <vt:lpstr>Arial</vt:lpstr>
      <vt:lpstr>Calibri</vt:lpstr>
      <vt:lpstr>Impact</vt:lpstr>
      <vt:lpstr>Segoe UI</vt:lpstr>
      <vt:lpstr>Symbol</vt:lpstr>
      <vt:lpstr>Times New Roman</vt:lpstr>
      <vt:lpstr>Wingdings</vt:lpstr>
      <vt:lpstr>HalfCircle_TP102616197</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2015-03-18T18:37:50Z</dcterms:created>
  <dcterms:modified xsi:type="dcterms:W3CDTF">2015-03-19T23:11:34Z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TC026161989991</vt:lpwstr>
  </property>
</Properties>
</file>